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586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586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2919" y="6285888"/>
            <a:ext cx="391160" cy="365125"/>
          </a:xfrm>
          <a:custGeom>
            <a:avLst/>
            <a:gdLst/>
            <a:ahLst/>
            <a:cxnLst/>
            <a:rect l="l" t="t" r="r" b="b"/>
            <a:pathLst>
              <a:path w="391159" h="365125">
                <a:moveTo>
                  <a:pt x="179523" y="195010"/>
                </a:moveTo>
                <a:lnTo>
                  <a:pt x="99292" y="195010"/>
                </a:lnTo>
                <a:lnTo>
                  <a:pt x="181686" y="359341"/>
                </a:lnTo>
                <a:lnTo>
                  <a:pt x="182742" y="362629"/>
                </a:lnTo>
                <a:lnTo>
                  <a:pt x="186964" y="364820"/>
                </a:lnTo>
                <a:lnTo>
                  <a:pt x="200701" y="364820"/>
                </a:lnTo>
                <a:lnTo>
                  <a:pt x="201756" y="363724"/>
                </a:lnTo>
                <a:lnTo>
                  <a:pt x="203868" y="362629"/>
                </a:lnTo>
                <a:lnTo>
                  <a:pt x="204923" y="362629"/>
                </a:lnTo>
                <a:lnTo>
                  <a:pt x="208090" y="359341"/>
                </a:lnTo>
                <a:lnTo>
                  <a:pt x="276198" y="223498"/>
                </a:lnTo>
                <a:lnTo>
                  <a:pt x="194353" y="223498"/>
                </a:lnTo>
                <a:lnTo>
                  <a:pt x="179523" y="195010"/>
                </a:lnTo>
                <a:close/>
              </a:path>
              <a:path w="391159" h="365125">
                <a:moveTo>
                  <a:pt x="74998" y="0"/>
                </a:moveTo>
                <a:lnTo>
                  <a:pt x="62321" y="0"/>
                </a:lnTo>
                <a:lnTo>
                  <a:pt x="59153" y="2186"/>
                </a:lnTo>
                <a:lnTo>
                  <a:pt x="57040" y="3280"/>
                </a:lnTo>
                <a:lnTo>
                  <a:pt x="55983" y="5481"/>
                </a:lnTo>
                <a:lnTo>
                  <a:pt x="54928" y="6575"/>
                </a:lnTo>
                <a:lnTo>
                  <a:pt x="54928" y="8762"/>
                </a:lnTo>
                <a:lnTo>
                  <a:pt x="0" y="350577"/>
                </a:lnTo>
                <a:lnTo>
                  <a:pt x="0" y="357150"/>
                </a:lnTo>
                <a:lnTo>
                  <a:pt x="3168" y="361532"/>
                </a:lnTo>
                <a:lnTo>
                  <a:pt x="69716" y="361532"/>
                </a:lnTo>
                <a:lnTo>
                  <a:pt x="72885" y="359341"/>
                </a:lnTo>
                <a:lnTo>
                  <a:pt x="74998" y="357150"/>
                </a:lnTo>
                <a:lnTo>
                  <a:pt x="76053" y="354960"/>
                </a:lnTo>
                <a:lnTo>
                  <a:pt x="76053" y="352769"/>
                </a:lnTo>
                <a:lnTo>
                  <a:pt x="98236" y="195010"/>
                </a:lnTo>
                <a:lnTo>
                  <a:pt x="179523" y="195010"/>
                </a:lnTo>
                <a:lnTo>
                  <a:pt x="80279" y="4373"/>
                </a:lnTo>
                <a:lnTo>
                  <a:pt x="79223" y="1093"/>
                </a:lnTo>
                <a:lnTo>
                  <a:pt x="74998" y="0"/>
                </a:lnTo>
                <a:close/>
              </a:path>
              <a:path w="391159" h="365125">
                <a:moveTo>
                  <a:pt x="364475" y="195010"/>
                </a:moveTo>
                <a:lnTo>
                  <a:pt x="290482" y="195010"/>
                </a:lnTo>
                <a:lnTo>
                  <a:pt x="312663" y="352769"/>
                </a:lnTo>
                <a:lnTo>
                  <a:pt x="313718" y="357150"/>
                </a:lnTo>
                <a:lnTo>
                  <a:pt x="317955" y="361532"/>
                </a:lnTo>
                <a:lnTo>
                  <a:pt x="357025" y="361532"/>
                </a:lnTo>
                <a:lnTo>
                  <a:pt x="357025" y="360437"/>
                </a:lnTo>
                <a:lnTo>
                  <a:pt x="386610" y="360437"/>
                </a:lnTo>
                <a:lnTo>
                  <a:pt x="390832" y="356055"/>
                </a:lnTo>
                <a:lnTo>
                  <a:pt x="389777" y="349481"/>
                </a:lnTo>
                <a:lnTo>
                  <a:pt x="364475" y="195010"/>
                </a:lnTo>
                <a:close/>
              </a:path>
              <a:path w="391159" h="365125">
                <a:moveTo>
                  <a:pt x="329566" y="0"/>
                </a:moveTo>
                <a:lnTo>
                  <a:pt x="315830" y="0"/>
                </a:lnTo>
                <a:lnTo>
                  <a:pt x="311607" y="1093"/>
                </a:lnTo>
                <a:lnTo>
                  <a:pt x="309496" y="3280"/>
                </a:lnTo>
                <a:lnTo>
                  <a:pt x="309496" y="4373"/>
                </a:lnTo>
                <a:lnTo>
                  <a:pt x="308441" y="4373"/>
                </a:lnTo>
                <a:lnTo>
                  <a:pt x="195423" y="223498"/>
                </a:lnTo>
                <a:lnTo>
                  <a:pt x="276198" y="223498"/>
                </a:lnTo>
                <a:lnTo>
                  <a:pt x="290482" y="195010"/>
                </a:lnTo>
                <a:lnTo>
                  <a:pt x="364475" y="195010"/>
                </a:lnTo>
                <a:lnTo>
                  <a:pt x="333789" y="7668"/>
                </a:lnTo>
                <a:lnTo>
                  <a:pt x="333789" y="3280"/>
                </a:lnTo>
                <a:lnTo>
                  <a:pt x="329566" y="0"/>
                </a:lnTo>
                <a:close/>
              </a:path>
            </a:pathLst>
          </a:custGeom>
          <a:solidFill>
            <a:srgbClr val="3E6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60293" y="6398730"/>
            <a:ext cx="78740" cy="248920"/>
          </a:xfrm>
          <a:custGeom>
            <a:avLst/>
            <a:gdLst/>
            <a:ahLst/>
            <a:cxnLst/>
            <a:rect l="l" t="t" r="r" b="b"/>
            <a:pathLst>
              <a:path w="78740" h="248920">
                <a:moveTo>
                  <a:pt x="71821" y="0"/>
                </a:moveTo>
                <a:lnTo>
                  <a:pt x="7389" y="0"/>
                </a:lnTo>
                <a:lnTo>
                  <a:pt x="1055" y="4373"/>
                </a:lnTo>
                <a:lnTo>
                  <a:pt x="0" y="244307"/>
                </a:lnTo>
                <a:lnTo>
                  <a:pt x="6333" y="248689"/>
                </a:lnTo>
                <a:lnTo>
                  <a:pt x="70766" y="248689"/>
                </a:lnTo>
                <a:lnTo>
                  <a:pt x="77113" y="244307"/>
                </a:lnTo>
                <a:lnTo>
                  <a:pt x="78169" y="9855"/>
                </a:lnTo>
                <a:lnTo>
                  <a:pt x="78169" y="4373"/>
                </a:lnTo>
                <a:lnTo>
                  <a:pt x="71821" y="0"/>
                </a:lnTo>
                <a:close/>
              </a:path>
            </a:pathLst>
          </a:custGeom>
          <a:solidFill>
            <a:srgbClr val="3E6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7126" y="6273831"/>
            <a:ext cx="81336" cy="9422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6205" y="6399824"/>
            <a:ext cx="80280" cy="24869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9386" y="6273831"/>
            <a:ext cx="78155" cy="9531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43056" y="6245343"/>
            <a:ext cx="340360" cy="401320"/>
          </a:xfrm>
          <a:custGeom>
            <a:avLst/>
            <a:gdLst/>
            <a:ahLst/>
            <a:cxnLst/>
            <a:rect l="l" t="t" r="r" b="b"/>
            <a:pathLst>
              <a:path w="340359" h="401320">
                <a:moveTo>
                  <a:pt x="263382" y="357160"/>
                </a:moveTo>
                <a:lnTo>
                  <a:pt x="177450" y="357160"/>
                </a:lnTo>
                <a:lnTo>
                  <a:pt x="200687" y="396600"/>
                </a:lnTo>
                <a:lnTo>
                  <a:pt x="201742" y="398791"/>
                </a:lnTo>
                <a:lnTo>
                  <a:pt x="203868" y="400982"/>
                </a:lnTo>
                <a:lnTo>
                  <a:pt x="283078" y="400982"/>
                </a:lnTo>
                <a:lnTo>
                  <a:pt x="286259" y="393313"/>
                </a:lnTo>
                <a:lnTo>
                  <a:pt x="283078" y="385643"/>
                </a:lnTo>
                <a:lnTo>
                  <a:pt x="263382" y="357160"/>
                </a:lnTo>
                <a:close/>
              </a:path>
              <a:path w="340359" h="401320">
                <a:moveTo>
                  <a:pt x="217718" y="0"/>
                </a:moveTo>
                <a:lnTo>
                  <a:pt x="106207" y="0"/>
                </a:lnTo>
                <a:lnTo>
                  <a:pt x="64299" y="20137"/>
                </a:lnTo>
                <a:lnTo>
                  <a:pt x="26751" y="54393"/>
                </a:lnTo>
                <a:lnTo>
                  <a:pt x="0" y="98613"/>
                </a:lnTo>
                <a:lnTo>
                  <a:pt x="32737" y="300185"/>
                </a:lnTo>
                <a:lnTo>
                  <a:pt x="59576" y="324513"/>
                </a:lnTo>
                <a:lnTo>
                  <a:pt x="90574" y="342779"/>
                </a:lnTo>
                <a:lnTo>
                  <a:pt x="125136" y="354266"/>
                </a:lnTo>
                <a:lnTo>
                  <a:pt x="162672" y="358255"/>
                </a:lnTo>
                <a:lnTo>
                  <a:pt x="171116" y="358255"/>
                </a:lnTo>
                <a:lnTo>
                  <a:pt x="177450" y="357160"/>
                </a:lnTo>
                <a:lnTo>
                  <a:pt x="263382" y="357160"/>
                </a:lnTo>
                <a:lnTo>
                  <a:pt x="248230" y="335247"/>
                </a:lnTo>
                <a:lnTo>
                  <a:pt x="285757" y="305158"/>
                </a:lnTo>
                <a:lnTo>
                  <a:pt x="307895" y="276085"/>
                </a:lnTo>
                <a:lnTo>
                  <a:pt x="162672" y="276085"/>
                </a:lnTo>
                <a:lnTo>
                  <a:pt x="124592" y="268023"/>
                </a:lnTo>
                <a:lnTo>
                  <a:pt x="93348" y="246096"/>
                </a:lnTo>
                <a:lnTo>
                  <a:pt x="72206" y="213694"/>
                </a:lnTo>
                <a:lnTo>
                  <a:pt x="64432" y="174206"/>
                </a:lnTo>
                <a:lnTo>
                  <a:pt x="72206" y="134078"/>
                </a:lnTo>
                <a:lnTo>
                  <a:pt x="93348" y="101347"/>
                </a:lnTo>
                <a:lnTo>
                  <a:pt x="124592" y="79298"/>
                </a:lnTo>
                <a:lnTo>
                  <a:pt x="162672" y="71219"/>
                </a:lnTo>
                <a:lnTo>
                  <a:pt x="308863" y="71219"/>
                </a:lnTo>
                <a:lnTo>
                  <a:pt x="288231" y="43555"/>
                </a:lnTo>
                <a:lnTo>
                  <a:pt x="252333" y="14978"/>
                </a:lnTo>
                <a:lnTo>
                  <a:pt x="217718" y="0"/>
                </a:lnTo>
                <a:close/>
              </a:path>
              <a:path w="340359" h="401320">
                <a:moveTo>
                  <a:pt x="308863" y="71219"/>
                </a:moveTo>
                <a:lnTo>
                  <a:pt x="162672" y="71219"/>
                </a:lnTo>
                <a:lnTo>
                  <a:pt x="200743" y="79298"/>
                </a:lnTo>
                <a:lnTo>
                  <a:pt x="231983" y="101347"/>
                </a:lnTo>
                <a:lnTo>
                  <a:pt x="253124" y="134078"/>
                </a:lnTo>
                <a:lnTo>
                  <a:pt x="260897" y="174206"/>
                </a:lnTo>
                <a:lnTo>
                  <a:pt x="253124" y="213694"/>
                </a:lnTo>
                <a:lnTo>
                  <a:pt x="231983" y="246096"/>
                </a:lnTo>
                <a:lnTo>
                  <a:pt x="200743" y="268023"/>
                </a:lnTo>
                <a:lnTo>
                  <a:pt x="162672" y="276085"/>
                </a:lnTo>
                <a:lnTo>
                  <a:pt x="307895" y="276085"/>
                </a:lnTo>
                <a:lnTo>
                  <a:pt x="314771" y="267055"/>
                </a:lnTo>
                <a:lnTo>
                  <a:pt x="333487" y="222788"/>
                </a:lnTo>
                <a:lnTo>
                  <a:pt x="340122" y="174206"/>
                </a:lnTo>
                <a:lnTo>
                  <a:pt x="333799" y="124812"/>
                </a:lnTo>
                <a:lnTo>
                  <a:pt x="315944" y="80714"/>
                </a:lnTo>
                <a:lnTo>
                  <a:pt x="308863" y="71219"/>
                </a:lnTo>
                <a:close/>
              </a:path>
            </a:pathLst>
          </a:custGeom>
          <a:solidFill>
            <a:srgbClr val="F477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28255" y="6309994"/>
            <a:ext cx="354330" cy="239395"/>
          </a:xfrm>
          <a:custGeom>
            <a:avLst/>
            <a:gdLst/>
            <a:ahLst/>
            <a:cxnLst/>
            <a:rect l="l" t="t" r="r" b="b"/>
            <a:pathLst>
              <a:path w="354330" h="239395">
                <a:moveTo>
                  <a:pt x="50698" y="238836"/>
                </a:moveTo>
                <a:lnTo>
                  <a:pt x="16903" y="29578"/>
                </a:lnTo>
                <a:lnTo>
                  <a:pt x="9359" y="48234"/>
                </a:lnTo>
                <a:lnTo>
                  <a:pt x="4089" y="67919"/>
                </a:lnTo>
                <a:lnTo>
                  <a:pt x="1003" y="88430"/>
                </a:lnTo>
                <a:lnTo>
                  <a:pt x="0" y="109562"/>
                </a:lnTo>
                <a:lnTo>
                  <a:pt x="3467" y="146392"/>
                </a:lnTo>
                <a:lnTo>
                  <a:pt x="13474" y="180759"/>
                </a:lnTo>
                <a:lnTo>
                  <a:pt x="29413" y="211848"/>
                </a:lnTo>
                <a:lnTo>
                  <a:pt x="50698" y="238836"/>
                </a:lnTo>
                <a:close/>
              </a:path>
              <a:path w="354330" h="239395">
                <a:moveTo>
                  <a:pt x="347522" y="58064"/>
                </a:moveTo>
                <a:lnTo>
                  <a:pt x="342607" y="43599"/>
                </a:lnTo>
                <a:lnTo>
                  <a:pt x="335902" y="28613"/>
                </a:lnTo>
                <a:lnTo>
                  <a:pt x="327621" y="13843"/>
                </a:lnTo>
                <a:lnTo>
                  <a:pt x="317944" y="0"/>
                </a:lnTo>
                <a:lnTo>
                  <a:pt x="317944" y="56972"/>
                </a:lnTo>
                <a:lnTo>
                  <a:pt x="325348" y="58064"/>
                </a:lnTo>
                <a:lnTo>
                  <a:pt x="347522" y="58064"/>
                </a:lnTo>
                <a:close/>
              </a:path>
              <a:path w="354330" h="239395">
                <a:moveTo>
                  <a:pt x="353860" y="95313"/>
                </a:moveTo>
                <a:lnTo>
                  <a:pt x="352806" y="89839"/>
                </a:lnTo>
                <a:lnTo>
                  <a:pt x="334848" y="89839"/>
                </a:lnTo>
                <a:lnTo>
                  <a:pt x="325348" y="89839"/>
                </a:lnTo>
                <a:lnTo>
                  <a:pt x="318998" y="94221"/>
                </a:lnTo>
                <a:lnTo>
                  <a:pt x="317944" y="219113"/>
                </a:lnTo>
                <a:lnTo>
                  <a:pt x="333362" y="193941"/>
                </a:lnTo>
                <a:lnTo>
                  <a:pt x="344627" y="166522"/>
                </a:lnTo>
                <a:lnTo>
                  <a:pt x="351523" y="137452"/>
                </a:lnTo>
                <a:lnTo>
                  <a:pt x="353860" y="107365"/>
                </a:lnTo>
                <a:lnTo>
                  <a:pt x="353860" y="95313"/>
                </a:lnTo>
                <a:close/>
              </a:path>
            </a:pathLst>
          </a:custGeom>
          <a:solidFill>
            <a:srgbClr val="B138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344790" y="6607987"/>
            <a:ext cx="69215" cy="40005"/>
          </a:xfrm>
          <a:custGeom>
            <a:avLst/>
            <a:gdLst/>
            <a:ahLst/>
            <a:cxnLst/>
            <a:rect l="l" t="t" r="r" b="b"/>
            <a:pathLst>
              <a:path w="69215" h="40004">
                <a:moveTo>
                  <a:pt x="29578" y="0"/>
                </a:moveTo>
                <a:lnTo>
                  <a:pt x="0" y="0"/>
                </a:lnTo>
                <a:lnTo>
                  <a:pt x="0" y="2197"/>
                </a:lnTo>
                <a:lnTo>
                  <a:pt x="13741" y="2197"/>
                </a:lnTo>
                <a:lnTo>
                  <a:pt x="13741" y="39433"/>
                </a:lnTo>
                <a:lnTo>
                  <a:pt x="15849" y="39433"/>
                </a:lnTo>
                <a:lnTo>
                  <a:pt x="15849" y="2197"/>
                </a:lnTo>
                <a:lnTo>
                  <a:pt x="29578" y="2197"/>
                </a:lnTo>
                <a:lnTo>
                  <a:pt x="29578" y="0"/>
                </a:lnTo>
                <a:close/>
              </a:path>
              <a:path w="69215" h="40004">
                <a:moveTo>
                  <a:pt x="68656" y="0"/>
                </a:moveTo>
                <a:lnTo>
                  <a:pt x="64427" y="0"/>
                </a:lnTo>
                <a:lnTo>
                  <a:pt x="50711" y="36156"/>
                </a:lnTo>
                <a:lnTo>
                  <a:pt x="49644" y="36156"/>
                </a:lnTo>
                <a:lnTo>
                  <a:pt x="37160" y="3289"/>
                </a:lnTo>
                <a:lnTo>
                  <a:pt x="35915" y="0"/>
                </a:lnTo>
                <a:lnTo>
                  <a:pt x="31699" y="0"/>
                </a:lnTo>
                <a:lnTo>
                  <a:pt x="31699" y="39433"/>
                </a:lnTo>
                <a:lnTo>
                  <a:pt x="34861" y="39433"/>
                </a:lnTo>
                <a:lnTo>
                  <a:pt x="34861" y="3289"/>
                </a:lnTo>
                <a:lnTo>
                  <a:pt x="48590" y="39433"/>
                </a:lnTo>
                <a:lnTo>
                  <a:pt x="51765" y="39433"/>
                </a:lnTo>
                <a:lnTo>
                  <a:pt x="53009" y="36156"/>
                </a:lnTo>
                <a:lnTo>
                  <a:pt x="65481" y="3289"/>
                </a:lnTo>
                <a:lnTo>
                  <a:pt x="65481" y="39433"/>
                </a:lnTo>
                <a:lnTo>
                  <a:pt x="68656" y="39433"/>
                </a:lnTo>
                <a:lnTo>
                  <a:pt x="68656" y="3289"/>
                </a:lnTo>
                <a:lnTo>
                  <a:pt x="68656" y="0"/>
                </a:lnTo>
                <a:close/>
              </a:path>
            </a:pathLst>
          </a:custGeom>
          <a:solidFill>
            <a:srgbClr val="79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5992367"/>
            <a:ext cx="9144000" cy="865630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098257" cy="21793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586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2919" y="6285888"/>
            <a:ext cx="391160" cy="365125"/>
          </a:xfrm>
          <a:custGeom>
            <a:avLst/>
            <a:gdLst/>
            <a:ahLst/>
            <a:cxnLst/>
            <a:rect l="l" t="t" r="r" b="b"/>
            <a:pathLst>
              <a:path w="391159" h="365125">
                <a:moveTo>
                  <a:pt x="179523" y="195010"/>
                </a:moveTo>
                <a:lnTo>
                  <a:pt x="99292" y="195010"/>
                </a:lnTo>
                <a:lnTo>
                  <a:pt x="181686" y="359341"/>
                </a:lnTo>
                <a:lnTo>
                  <a:pt x="182742" y="362629"/>
                </a:lnTo>
                <a:lnTo>
                  <a:pt x="186964" y="364820"/>
                </a:lnTo>
                <a:lnTo>
                  <a:pt x="200701" y="364820"/>
                </a:lnTo>
                <a:lnTo>
                  <a:pt x="201756" y="363724"/>
                </a:lnTo>
                <a:lnTo>
                  <a:pt x="203868" y="362629"/>
                </a:lnTo>
                <a:lnTo>
                  <a:pt x="204923" y="362629"/>
                </a:lnTo>
                <a:lnTo>
                  <a:pt x="208090" y="359341"/>
                </a:lnTo>
                <a:lnTo>
                  <a:pt x="276198" y="223498"/>
                </a:lnTo>
                <a:lnTo>
                  <a:pt x="194353" y="223498"/>
                </a:lnTo>
                <a:lnTo>
                  <a:pt x="179523" y="195010"/>
                </a:lnTo>
                <a:close/>
              </a:path>
              <a:path w="391159" h="365125">
                <a:moveTo>
                  <a:pt x="74998" y="0"/>
                </a:moveTo>
                <a:lnTo>
                  <a:pt x="62321" y="0"/>
                </a:lnTo>
                <a:lnTo>
                  <a:pt x="59153" y="2186"/>
                </a:lnTo>
                <a:lnTo>
                  <a:pt x="57040" y="3280"/>
                </a:lnTo>
                <a:lnTo>
                  <a:pt x="55983" y="5481"/>
                </a:lnTo>
                <a:lnTo>
                  <a:pt x="54928" y="6575"/>
                </a:lnTo>
                <a:lnTo>
                  <a:pt x="54928" y="8762"/>
                </a:lnTo>
                <a:lnTo>
                  <a:pt x="0" y="350577"/>
                </a:lnTo>
                <a:lnTo>
                  <a:pt x="0" y="357150"/>
                </a:lnTo>
                <a:lnTo>
                  <a:pt x="3168" y="361532"/>
                </a:lnTo>
                <a:lnTo>
                  <a:pt x="69716" y="361532"/>
                </a:lnTo>
                <a:lnTo>
                  <a:pt x="72885" y="359341"/>
                </a:lnTo>
                <a:lnTo>
                  <a:pt x="74998" y="357150"/>
                </a:lnTo>
                <a:lnTo>
                  <a:pt x="76053" y="354960"/>
                </a:lnTo>
                <a:lnTo>
                  <a:pt x="76053" y="352769"/>
                </a:lnTo>
                <a:lnTo>
                  <a:pt x="98236" y="195010"/>
                </a:lnTo>
                <a:lnTo>
                  <a:pt x="179523" y="195010"/>
                </a:lnTo>
                <a:lnTo>
                  <a:pt x="80279" y="4373"/>
                </a:lnTo>
                <a:lnTo>
                  <a:pt x="79223" y="1093"/>
                </a:lnTo>
                <a:lnTo>
                  <a:pt x="74998" y="0"/>
                </a:lnTo>
                <a:close/>
              </a:path>
              <a:path w="391159" h="365125">
                <a:moveTo>
                  <a:pt x="364475" y="195010"/>
                </a:moveTo>
                <a:lnTo>
                  <a:pt x="290482" y="195010"/>
                </a:lnTo>
                <a:lnTo>
                  <a:pt x="312663" y="352769"/>
                </a:lnTo>
                <a:lnTo>
                  <a:pt x="313718" y="357150"/>
                </a:lnTo>
                <a:lnTo>
                  <a:pt x="317955" y="361532"/>
                </a:lnTo>
                <a:lnTo>
                  <a:pt x="357025" y="361532"/>
                </a:lnTo>
                <a:lnTo>
                  <a:pt x="357025" y="360437"/>
                </a:lnTo>
                <a:lnTo>
                  <a:pt x="386610" y="360437"/>
                </a:lnTo>
                <a:lnTo>
                  <a:pt x="390832" y="356055"/>
                </a:lnTo>
                <a:lnTo>
                  <a:pt x="389777" y="349481"/>
                </a:lnTo>
                <a:lnTo>
                  <a:pt x="364475" y="195010"/>
                </a:lnTo>
                <a:close/>
              </a:path>
              <a:path w="391159" h="365125">
                <a:moveTo>
                  <a:pt x="329566" y="0"/>
                </a:moveTo>
                <a:lnTo>
                  <a:pt x="315830" y="0"/>
                </a:lnTo>
                <a:lnTo>
                  <a:pt x="311607" y="1093"/>
                </a:lnTo>
                <a:lnTo>
                  <a:pt x="309496" y="3280"/>
                </a:lnTo>
                <a:lnTo>
                  <a:pt x="309496" y="4373"/>
                </a:lnTo>
                <a:lnTo>
                  <a:pt x="308441" y="4373"/>
                </a:lnTo>
                <a:lnTo>
                  <a:pt x="195423" y="223498"/>
                </a:lnTo>
                <a:lnTo>
                  <a:pt x="276198" y="223498"/>
                </a:lnTo>
                <a:lnTo>
                  <a:pt x="290482" y="195010"/>
                </a:lnTo>
                <a:lnTo>
                  <a:pt x="364475" y="195010"/>
                </a:lnTo>
                <a:lnTo>
                  <a:pt x="333789" y="7668"/>
                </a:lnTo>
                <a:lnTo>
                  <a:pt x="333789" y="3280"/>
                </a:lnTo>
                <a:lnTo>
                  <a:pt x="329566" y="0"/>
                </a:lnTo>
                <a:close/>
              </a:path>
            </a:pathLst>
          </a:custGeom>
          <a:solidFill>
            <a:srgbClr val="3E6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60293" y="6398730"/>
            <a:ext cx="78740" cy="248920"/>
          </a:xfrm>
          <a:custGeom>
            <a:avLst/>
            <a:gdLst/>
            <a:ahLst/>
            <a:cxnLst/>
            <a:rect l="l" t="t" r="r" b="b"/>
            <a:pathLst>
              <a:path w="78740" h="248920">
                <a:moveTo>
                  <a:pt x="71821" y="0"/>
                </a:moveTo>
                <a:lnTo>
                  <a:pt x="7389" y="0"/>
                </a:lnTo>
                <a:lnTo>
                  <a:pt x="1055" y="4373"/>
                </a:lnTo>
                <a:lnTo>
                  <a:pt x="0" y="244307"/>
                </a:lnTo>
                <a:lnTo>
                  <a:pt x="6333" y="248689"/>
                </a:lnTo>
                <a:lnTo>
                  <a:pt x="70766" y="248689"/>
                </a:lnTo>
                <a:lnTo>
                  <a:pt x="77113" y="244307"/>
                </a:lnTo>
                <a:lnTo>
                  <a:pt x="78169" y="9855"/>
                </a:lnTo>
                <a:lnTo>
                  <a:pt x="78169" y="4373"/>
                </a:lnTo>
                <a:lnTo>
                  <a:pt x="71821" y="0"/>
                </a:lnTo>
                <a:close/>
              </a:path>
            </a:pathLst>
          </a:custGeom>
          <a:solidFill>
            <a:srgbClr val="3E6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7126" y="6273831"/>
            <a:ext cx="81336" cy="9422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6205" y="6399824"/>
            <a:ext cx="80280" cy="24869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9386" y="6273831"/>
            <a:ext cx="78155" cy="9531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43056" y="6245343"/>
            <a:ext cx="340360" cy="401320"/>
          </a:xfrm>
          <a:custGeom>
            <a:avLst/>
            <a:gdLst/>
            <a:ahLst/>
            <a:cxnLst/>
            <a:rect l="l" t="t" r="r" b="b"/>
            <a:pathLst>
              <a:path w="340359" h="401320">
                <a:moveTo>
                  <a:pt x="263382" y="357160"/>
                </a:moveTo>
                <a:lnTo>
                  <a:pt x="177450" y="357160"/>
                </a:lnTo>
                <a:lnTo>
                  <a:pt x="200687" y="396600"/>
                </a:lnTo>
                <a:lnTo>
                  <a:pt x="201742" y="398791"/>
                </a:lnTo>
                <a:lnTo>
                  <a:pt x="203868" y="400982"/>
                </a:lnTo>
                <a:lnTo>
                  <a:pt x="283078" y="400982"/>
                </a:lnTo>
                <a:lnTo>
                  <a:pt x="286259" y="393313"/>
                </a:lnTo>
                <a:lnTo>
                  <a:pt x="283078" y="385643"/>
                </a:lnTo>
                <a:lnTo>
                  <a:pt x="263382" y="357160"/>
                </a:lnTo>
                <a:close/>
              </a:path>
              <a:path w="340359" h="401320">
                <a:moveTo>
                  <a:pt x="217718" y="0"/>
                </a:moveTo>
                <a:lnTo>
                  <a:pt x="106207" y="0"/>
                </a:lnTo>
                <a:lnTo>
                  <a:pt x="64299" y="20137"/>
                </a:lnTo>
                <a:lnTo>
                  <a:pt x="26751" y="54393"/>
                </a:lnTo>
                <a:lnTo>
                  <a:pt x="0" y="98613"/>
                </a:lnTo>
                <a:lnTo>
                  <a:pt x="32737" y="300185"/>
                </a:lnTo>
                <a:lnTo>
                  <a:pt x="59576" y="324513"/>
                </a:lnTo>
                <a:lnTo>
                  <a:pt x="90574" y="342779"/>
                </a:lnTo>
                <a:lnTo>
                  <a:pt x="125136" y="354266"/>
                </a:lnTo>
                <a:lnTo>
                  <a:pt x="162672" y="358255"/>
                </a:lnTo>
                <a:lnTo>
                  <a:pt x="171116" y="358255"/>
                </a:lnTo>
                <a:lnTo>
                  <a:pt x="177450" y="357160"/>
                </a:lnTo>
                <a:lnTo>
                  <a:pt x="263382" y="357160"/>
                </a:lnTo>
                <a:lnTo>
                  <a:pt x="248230" y="335247"/>
                </a:lnTo>
                <a:lnTo>
                  <a:pt x="285757" y="305158"/>
                </a:lnTo>
                <a:lnTo>
                  <a:pt x="307895" y="276085"/>
                </a:lnTo>
                <a:lnTo>
                  <a:pt x="162672" y="276085"/>
                </a:lnTo>
                <a:lnTo>
                  <a:pt x="124592" y="268023"/>
                </a:lnTo>
                <a:lnTo>
                  <a:pt x="93348" y="246096"/>
                </a:lnTo>
                <a:lnTo>
                  <a:pt x="72206" y="213694"/>
                </a:lnTo>
                <a:lnTo>
                  <a:pt x="64432" y="174206"/>
                </a:lnTo>
                <a:lnTo>
                  <a:pt x="72206" y="134078"/>
                </a:lnTo>
                <a:lnTo>
                  <a:pt x="93348" y="101347"/>
                </a:lnTo>
                <a:lnTo>
                  <a:pt x="124592" y="79298"/>
                </a:lnTo>
                <a:lnTo>
                  <a:pt x="162672" y="71219"/>
                </a:lnTo>
                <a:lnTo>
                  <a:pt x="308863" y="71219"/>
                </a:lnTo>
                <a:lnTo>
                  <a:pt x="288231" y="43555"/>
                </a:lnTo>
                <a:lnTo>
                  <a:pt x="252333" y="14978"/>
                </a:lnTo>
                <a:lnTo>
                  <a:pt x="217718" y="0"/>
                </a:lnTo>
                <a:close/>
              </a:path>
              <a:path w="340359" h="401320">
                <a:moveTo>
                  <a:pt x="308863" y="71219"/>
                </a:moveTo>
                <a:lnTo>
                  <a:pt x="162672" y="71219"/>
                </a:lnTo>
                <a:lnTo>
                  <a:pt x="200743" y="79298"/>
                </a:lnTo>
                <a:lnTo>
                  <a:pt x="231983" y="101347"/>
                </a:lnTo>
                <a:lnTo>
                  <a:pt x="253124" y="134078"/>
                </a:lnTo>
                <a:lnTo>
                  <a:pt x="260897" y="174206"/>
                </a:lnTo>
                <a:lnTo>
                  <a:pt x="253124" y="213694"/>
                </a:lnTo>
                <a:lnTo>
                  <a:pt x="231983" y="246096"/>
                </a:lnTo>
                <a:lnTo>
                  <a:pt x="200743" y="268023"/>
                </a:lnTo>
                <a:lnTo>
                  <a:pt x="162672" y="276085"/>
                </a:lnTo>
                <a:lnTo>
                  <a:pt x="307895" y="276085"/>
                </a:lnTo>
                <a:lnTo>
                  <a:pt x="314771" y="267055"/>
                </a:lnTo>
                <a:lnTo>
                  <a:pt x="333487" y="222788"/>
                </a:lnTo>
                <a:lnTo>
                  <a:pt x="340122" y="174206"/>
                </a:lnTo>
                <a:lnTo>
                  <a:pt x="333799" y="124812"/>
                </a:lnTo>
                <a:lnTo>
                  <a:pt x="315944" y="80714"/>
                </a:lnTo>
                <a:lnTo>
                  <a:pt x="308863" y="71219"/>
                </a:lnTo>
                <a:close/>
              </a:path>
            </a:pathLst>
          </a:custGeom>
          <a:solidFill>
            <a:srgbClr val="F477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28255" y="6309994"/>
            <a:ext cx="354330" cy="239395"/>
          </a:xfrm>
          <a:custGeom>
            <a:avLst/>
            <a:gdLst/>
            <a:ahLst/>
            <a:cxnLst/>
            <a:rect l="l" t="t" r="r" b="b"/>
            <a:pathLst>
              <a:path w="354330" h="239395">
                <a:moveTo>
                  <a:pt x="50698" y="238836"/>
                </a:moveTo>
                <a:lnTo>
                  <a:pt x="16903" y="29578"/>
                </a:lnTo>
                <a:lnTo>
                  <a:pt x="9359" y="48234"/>
                </a:lnTo>
                <a:lnTo>
                  <a:pt x="4089" y="67919"/>
                </a:lnTo>
                <a:lnTo>
                  <a:pt x="1003" y="88430"/>
                </a:lnTo>
                <a:lnTo>
                  <a:pt x="0" y="109562"/>
                </a:lnTo>
                <a:lnTo>
                  <a:pt x="3467" y="146392"/>
                </a:lnTo>
                <a:lnTo>
                  <a:pt x="13474" y="180759"/>
                </a:lnTo>
                <a:lnTo>
                  <a:pt x="29413" y="211848"/>
                </a:lnTo>
                <a:lnTo>
                  <a:pt x="50698" y="238836"/>
                </a:lnTo>
                <a:close/>
              </a:path>
              <a:path w="354330" h="239395">
                <a:moveTo>
                  <a:pt x="347522" y="58064"/>
                </a:moveTo>
                <a:lnTo>
                  <a:pt x="342607" y="43599"/>
                </a:lnTo>
                <a:lnTo>
                  <a:pt x="335902" y="28613"/>
                </a:lnTo>
                <a:lnTo>
                  <a:pt x="327621" y="13843"/>
                </a:lnTo>
                <a:lnTo>
                  <a:pt x="317944" y="0"/>
                </a:lnTo>
                <a:lnTo>
                  <a:pt x="317944" y="56972"/>
                </a:lnTo>
                <a:lnTo>
                  <a:pt x="325348" y="58064"/>
                </a:lnTo>
                <a:lnTo>
                  <a:pt x="347522" y="58064"/>
                </a:lnTo>
                <a:close/>
              </a:path>
              <a:path w="354330" h="239395">
                <a:moveTo>
                  <a:pt x="353860" y="95313"/>
                </a:moveTo>
                <a:lnTo>
                  <a:pt x="352806" y="89839"/>
                </a:lnTo>
                <a:lnTo>
                  <a:pt x="334848" y="89839"/>
                </a:lnTo>
                <a:lnTo>
                  <a:pt x="325348" y="89839"/>
                </a:lnTo>
                <a:lnTo>
                  <a:pt x="318998" y="94221"/>
                </a:lnTo>
                <a:lnTo>
                  <a:pt x="317944" y="219113"/>
                </a:lnTo>
                <a:lnTo>
                  <a:pt x="333362" y="193941"/>
                </a:lnTo>
                <a:lnTo>
                  <a:pt x="344627" y="166522"/>
                </a:lnTo>
                <a:lnTo>
                  <a:pt x="351523" y="137452"/>
                </a:lnTo>
                <a:lnTo>
                  <a:pt x="353860" y="107365"/>
                </a:lnTo>
                <a:lnTo>
                  <a:pt x="353860" y="95313"/>
                </a:lnTo>
                <a:close/>
              </a:path>
            </a:pathLst>
          </a:custGeom>
          <a:solidFill>
            <a:srgbClr val="B138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344790" y="6607987"/>
            <a:ext cx="69215" cy="40005"/>
          </a:xfrm>
          <a:custGeom>
            <a:avLst/>
            <a:gdLst/>
            <a:ahLst/>
            <a:cxnLst/>
            <a:rect l="l" t="t" r="r" b="b"/>
            <a:pathLst>
              <a:path w="69215" h="40004">
                <a:moveTo>
                  <a:pt x="29578" y="0"/>
                </a:moveTo>
                <a:lnTo>
                  <a:pt x="0" y="0"/>
                </a:lnTo>
                <a:lnTo>
                  <a:pt x="0" y="2197"/>
                </a:lnTo>
                <a:lnTo>
                  <a:pt x="13741" y="2197"/>
                </a:lnTo>
                <a:lnTo>
                  <a:pt x="13741" y="39433"/>
                </a:lnTo>
                <a:lnTo>
                  <a:pt x="15849" y="39433"/>
                </a:lnTo>
                <a:lnTo>
                  <a:pt x="15849" y="2197"/>
                </a:lnTo>
                <a:lnTo>
                  <a:pt x="29578" y="2197"/>
                </a:lnTo>
                <a:lnTo>
                  <a:pt x="29578" y="0"/>
                </a:lnTo>
                <a:close/>
              </a:path>
              <a:path w="69215" h="40004">
                <a:moveTo>
                  <a:pt x="68656" y="0"/>
                </a:moveTo>
                <a:lnTo>
                  <a:pt x="64427" y="0"/>
                </a:lnTo>
                <a:lnTo>
                  <a:pt x="50711" y="36156"/>
                </a:lnTo>
                <a:lnTo>
                  <a:pt x="49644" y="36156"/>
                </a:lnTo>
                <a:lnTo>
                  <a:pt x="37160" y="3289"/>
                </a:lnTo>
                <a:lnTo>
                  <a:pt x="35915" y="0"/>
                </a:lnTo>
                <a:lnTo>
                  <a:pt x="31699" y="0"/>
                </a:lnTo>
                <a:lnTo>
                  <a:pt x="31699" y="39433"/>
                </a:lnTo>
                <a:lnTo>
                  <a:pt x="34861" y="39433"/>
                </a:lnTo>
                <a:lnTo>
                  <a:pt x="34861" y="3289"/>
                </a:lnTo>
                <a:lnTo>
                  <a:pt x="48590" y="39433"/>
                </a:lnTo>
                <a:lnTo>
                  <a:pt x="51765" y="39433"/>
                </a:lnTo>
                <a:lnTo>
                  <a:pt x="53009" y="36156"/>
                </a:lnTo>
                <a:lnTo>
                  <a:pt x="65481" y="3289"/>
                </a:lnTo>
                <a:lnTo>
                  <a:pt x="65481" y="39433"/>
                </a:lnTo>
                <a:lnTo>
                  <a:pt x="68656" y="39433"/>
                </a:lnTo>
                <a:lnTo>
                  <a:pt x="68656" y="3289"/>
                </a:lnTo>
                <a:lnTo>
                  <a:pt x="68656" y="0"/>
                </a:lnTo>
                <a:close/>
              </a:path>
            </a:pathLst>
          </a:custGeom>
          <a:solidFill>
            <a:srgbClr val="79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5992367"/>
            <a:ext cx="9144000" cy="865630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098257" cy="21793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2919" y="6285888"/>
            <a:ext cx="391160" cy="365125"/>
          </a:xfrm>
          <a:custGeom>
            <a:avLst/>
            <a:gdLst/>
            <a:ahLst/>
            <a:cxnLst/>
            <a:rect l="l" t="t" r="r" b="b"/>
            <a:pathLst>
              <a:path w="391159" h="365125">
                <a:moveTo>
                  <a:pt x="179523" y="195010"/>
                </a:moveTo>
                <a:lnTo>
                  <a:pt x="99292" y="195010"/>
                </a:lnTo>
                <a:lnTo>
                  <a:pt x="181686" y="359341"/>
                </a:lnTo>
                <a:lnTo>
                  <a:pt x="182742" y="362629"/>
                </a:lnTo>
                <a:lnTo>
                  <a:pt x="186964" y="364820"/>
                </a:lnTo>
                <a:lnTo>
                  <a:pt x="200701" y="364820"/>
                </a:lnTo>
                <a:lnTo>
                  <a:pt x="201756" y="363724"/>
                </a:lnTo>
                <a:lnTo>
                  <a:pt x="203868" y="362629"/>
                </a:lnTo>
                <a:lnTo>
                  <a:pt x="204923" y="362629"/>
                </a:lnTo>
                <a:lnTo>
                  <a:pt x="208090" y="359341"/>
                </a:lnTo>
                <a:lnTo>
                  <a:pt x="276198" y="223498"/>
                </a:lnTo>
                <a:lnTo>
                  <a:pt x="194353" y="223498"/>
                </a:lnTo>
                <a:lnTo>
                  <a:pt x="179523" y="195010"/>
                </a:lnTo>
                <a:close/>
              </a:path>
              <a:path w="391159" h="365125">
                <a:moveTo>
                  <a:pt x="74998" y="0"/>
                </a:moveTo>
                <a:lnTo>
                  <a:pt x="62321" y="0"/>
                </a:lnTo>
                <a:lnTo>
                  <a:pt x="59153" y="2186"/>
                </a:lnTo>
                <a:lnTo>
                  <a:pt x="57040" y="3280"/>
                </a:lnTo>
                <a:lnTo>
                  <a:pt x="55983" y="5481"/>
                </a:lnTo>
                <a:lnTo>
                  <a:pt x="54928" y="6575"/>
                </a:lnTo>
                <a:lnTo>
                  <a:pt x="54928" y="8762"/>
                </a:lnTo>
                <a:lnTo>
                  <a:pt x="0" y="350577"/>
                </a:lnTo>
                <a:lnTo>
                  <a:pt x="0" y="357150"/>
                </a:lnTo>
                <a:lnTo>
                  <a:pt x="3168" y="361532"/>
                </a:lnTo>
                <a:lnTo>
                  <a:pt x="69716" y="361532"/>
                </a:lnTo>
                <a:lnTo>
                  <a:pt x="72885" y="359341"/>
                </a:lnTo>
                <a:lnTo>
                  <a:pt x="74998" y="357150"/>
                </a:lnTo>
                <a:lnTo>
                  <a:pt x="76053" y="354960"/>
                </a:lnTo>
                <a:lnTo>
                  <a:pt x="76053" y="352769"/>
                </a:lnTo>
                <a:lnTo>
                  <a:pt x="98236" y="195010"/>
                </a:lnTo>
                <a:lnTo>
                  <a:pt x="179523" y="195010"/>
                </a:lnTo>
                <a:lnTo>
                  <a:pt x="80279" y="4373"/>
                </a:lnTo>
                <a:lnTo>
                  <a:pt x="79223" y="1093"/>
                </a:lnTo>
                <a:lnTo>
                  <a:pt x="74998" y="0"/>
                </a:lnTo>
                <a:close/>
              </a:path>
              <a:path w="391159" h="365125">
                <a:moveTo>
                  <a:pt x="364475" y="195010"/>
                </a:moveTo>
                <a:lnTo>
                  <a:pt x="290482" y="195010"/>
                </a:lnTo>
                <a:lnTo>
                  <a:pt x="312663" y="352769"/>
                </a:lnTo>
                <a:lnTo>
                  <a:pt x="313718" y="357150"/>
                </a:lnTo>
                <a:lnTo>
                  <a:pt x="317955" y="361532"/>
                </a:lnTo>
                <a:lnTo>
                  <a:pt x="357025" y="361532"/>
                </a:lnTo>
                <a:lnTo>
                  <a:pt x="357025" y="360437"/>
                </a:lnTo>
                <a:lnTo>
                  <a:pt x="386610" y="360437"/>
                </a:lnTo>
                <a:lnTo>
                  <a:pt x="390832" y="356055"/>
                </a:lnTo>
                <a:lnTo>
                  <a:pt x="389777" y="349481"/>
                </a:lnTo>
                <a:lnTo>
                  <a:pt x="364475" y="195010"/>
                </a:lnTo>
                <a:close/>
              </a:path>
              <a:path w="391159" h="365125">
                <a:moveTo>
                  <a:pt x="329566" y="0"/>
                </a:moveTo>
                <a:lnTo>
                  <a:pt x="315830" y="0"/>
                </a:lnTo>
                <a:lnTo>
                  <a:pt x="311607" y="1093"/>
                </a:lnTo>
                <a:lnTo>
                  <a:pt x="309496" y="3280"/>
                </a:lnTo>
                <a:lnTo>
                  <a:pt x="309496" y="4373"/>
                </a:lnTo>
                <a:lnTo>
                  <a:pt x="308441" y="4373"/>
                </a:lnTo>
                <a:lnTo>
                  <a:pt x="195423" y="223498"/>
                </a:lnTo>
                <a:lnTo>
                  <a:pt x="276198" y="223498"/>
                </a:lnTo>
                <a:lnTo>
                  <a:pt x="290482" y="195010"/>
                </a:lnTo>
                <a:lnTo>
                  <a:pt x="364475" y="195010"/>
                </a:lnTo>
                <a:lnTo>
                  <a:pt x="333789" y="7668"/>
                </a:lnTo>
                <a:lnTo>
                  <a:pt x="333789" y="3280"/>
                </a:lnTo>
                <a:lnTo>
                  <a:pt x="329566" y="0"/>
                </a:lnTo>
                <a:close/>
              </a:path>
            </a:pathLst>
          </a:custGeom>
          <a:solidFill>
            <a:srgbClr val="3E6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60293" y="6398731"/>
            <a:ext cx="78740" cy="248920"/>
          </a:xfrm>
          <a:custGeom>
            <a:avLst/>
            <a:gdLst/>
            <a:ahLst/>
            <a:cxnLst/>
            <a:rect l="l" t="t" r="r" b="b"/>
            <a:pathLst>
              <a:path w="78740" h="248920">
                <a:moveTo>
                  <a:pt x="71821" y="0"/>
                </a:moveTo>
                <a:lnTo>
                  <a:pt x="7389" y="0"/>
                </a:lnTo>
                <a:lnTo>
                  <a:pt x="1055" y="4373"/>
                </a:lnTo>
                <a:lnTo>
                  <a:pt x="0" y="244307"/>
                </a:lnTo>
                <a:lnTo>
                  <a:pt x="6333" y="248689"/>
                </a:lnTo>
                <a:lnTo>
                  <a:pt x="70766" y="248689"/>
                </a:lnTo>
                <a:lnTo>
                  <a:pt x="77113" y="244307"/>
                </a:lnTo>
                <a:lnTo>
                  <a:pt x="78169" y="9855"/>
                </a:lnTo>
                <a:lnTo>
                  <a:pt x="78169" y="4373"/>
                </a:lnTo>
                <a:lnTo>
                  <a:pt x="71821" y="0"/>
                </a:lnTo>
                <a:close/>
              </a:path>
            </a:pathLst>
          </a:custGeom>
          <a:solidFill>
            <a:srgbClr val="3E6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7126" y="6273831"/>
            <a:ext cx="81336" cy="9422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46205" y="6399824"/>
            <a:ext cx="80280" cy="24869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49386" y="6273831"/>
            <a:ext cx="78155" cy="9531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43056" y="6245343"/>
            <a:ext cx="340360" cy="401320"/>
          </a:xfrm>
          <a:custGeom>
            <a:avLst/>
            <a:gdLst/>
            <a:ahLst/>
            <a:cxnLst/>
            <a:rect l="l" t="t" r="r" b="b"/>
            <a:pathLst>
              <a:path w="340359" h="401320">
                <a:moveTo>
                  <a:pt x="263382" y="357160"/>
                </a:moveTo>
                <a:lnTo>
                  <a:pt x="177450" y="357160"/>
                </a:lnTo>
                <a:lnTo>
                  <a:pt x="200687" y="396600"/>
                </a:lnTo>
                <a:lnTo>
                  <a:pt x="201742" y="398791"/>
                </a:lnTo>
                <a:lnTo>
                  <a:pt x="203868" y="400982"/>
                </a:lnTo>
                <a:lnTo>
                  <a:pt x="283078" y="400982"/>
                </a:lnTo>
                <a:lnTo>
                  <a:pt x="286259" y="393313"/>
                </a:lnTo>
                <a:lnTo>
                  <a:pt x="283078" y="385643"/>
                </a:lnTo>
                <a:lnTo>
                  <a:pt x="263382" y="357160"/>
                </a:lnTo>
                <a:close/>
              </a:path>
              <a:path w="340359" h="401320">
                <a:moveTo>
                  <a:pt x="217718" y="0"/>
                </a:moveTo>
                <a:lnTo>
                  <a:pt x="106207" y="0"/>
                </a:lnTo>
                <a:lnTo>
                  <a:pt x="64299" y="20137"/>
                </a:lnTo>
                <a:lnTo>
                  <a:pt x="26751" y="54393"/>
                </a:lnTo>
                <a:lnTo>
                  <a:pt x="0" y="98613"/>
                </a:lnTo>
                <a:lnTo>
                  <a:pt x="32737" y="300185"/>
                </a:lnTo>
                <a:lnTo>
                  <a:pt x="59576" y="324513"/>
                </a:lnTo>
                <a:lnTo>
                  <a:pt x="90574" y="342779"/>
                </a:lnTo>
                <a:lnTo>
                  <a:pt x="125136" y="354266"/>
                </a:lnTo>
                <a:lnTo>
                  <a:pt x="162672" y="358255"/>
                </a:lnTo>
                <a:lnTo>
                  <a:pt x="171116" y="358255"/>
                </a:lnTo>
                <a:lnTo>
                  <a:pt x="177450" y="357160"/>
                </a:lnTo>
                <a:lnTo>
                  <a:pt x="263382" y="357160"/>
                </a:lnTo>
                <a:lnTo>
                  <a:pt x="248230" y="335247"/>
                </a:lnTo>
                <a:lnTo>
                  <a:pt x="285757" y="305158"/>
                </a:lnTo>
                <a:lnTo>
                  <a:pt x="307895" y="276085"/>
                </a:lnTo>
                <a:lnTo>
                  <a:pt x="162672" y="276085"/>
                </a:lnTo>
                <a:lnTo>
                  <a:pt x="124592" y="268023"/>
                </a:lnTo>
                <a:lnTo>
                  <a:pt x="93348" y="246096"/>
                </a:lnTo>
                <a:lnTo>
                  <a:pt x="72206" y="213694"/>
                </a:lnTo>
                <a:lnTo>
                  <a:pt x="64432" y="174206"/>
                </a:lnTo>
                <a:lnTo>
                  <a:pt x="72206" y="134078"/>
                </a:lnTo>
                <a:lnTo>
                  <a:pt x="93348" y="101347"/>
                </a:lnTo>
                <a:lnTo>
                  <a:pt x="124592" y="79298"/>
                </a:lnTo>
                <a:lnTo>
                  <a:pt x="162672" y="71219"/>
                </a:lnTo>
                <a:lnTo>
                  <a:pt x="308863" y="71219"/>
                </a:lnTo>
                <a:lnTo>
                  <a:pt x="288231" y="43555"/>
                </a:lnTo>
                <a:lnTo>
                  <a:pt x="252333" y="14978"/>
                </a:lnTo>
                <a:lnTo>
                  <a:pt x="217718" y="0"/>
                </a:lnTo>
                <a:close/>
              </a:path>
              <a:path w="340359" h="401320">
                <a:moveTo>
                  <a:pt x="308863" y="71219"/>
                </a:moveTo>
                <a:lnTo>
                  <a:pt x="162672" y="71219"/>
                </a:lnTo>
                <a:lnTo>
                  <a:pt x="200743" y="79298"/>
                </a:lnTo>
                <a:lnTo>
                  <a:pt x="231983" y="101347"/>
                </a:lnTo>
                <a:lnTo>
                  <a:pt x="253124" y="134078"/>
                </a:lnTo>
                <a:lnTo>
                  <a:pt x="260897" y="174206"/>
                </a:lnTo>
                <a:lnTo>
                  <a:pt x="253124" y="213694"/>
                </a:lnTo>
                <a:lnTo>
                  <a:pt x="231983" y="246096"/>
                </a:lnTo>
                <a:lnTo>
                  <a:pt x="200743" y="268023"/>
                </a:lnTo>
                <a:lnTo>
                  <a:pt x="162672" y="276085"/>
                </a:lnTo>
                <a:lnTo>
                  <a:pt x="307895" y="276085"/>
                </a:lnTo>
                <a:lnTo>
                  <a:pt x="314771" y="267055"/>
                </a:lnTo>
                <a:lnTo>
                  <a:pt x="333487" y="222788"/>
                </a:lnTo>
                <a:lnTo>
                  <a:pt x="340122" y="174206"/>
                </a:lnTo>
                <a:lnTo>
                  <a:pt x="333799" y="124812"/>
                </a:lnTo>
                <a:lnTo>
                  <a:pt x="315944" y="80714"/>
                </a:lnTo>
                <a:lnTo>
                  <a:pt x="308863" y="71219"/>
                </a:lnTo>
                <a:close/>
              </a:path>
            </a:pathLst>
          </a:custGeom>
          <a:solidFill>
            <a:srgbClr val="F477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28255" y="6309995"/>
            <a:ext cx="354330" cy="239395"/>
          </a:xfrm>
          <a:custGeom>
            <a:avLst/>
            <a:gdLst/>
            <a:ahLst/>
            <a:cxnLst/>
            <a:rect l="l" t="t" r="r" b="b"/>
            <a:pathLst>
              <a:path w="354330" h="239395">
                <a:moveTo>
                  <a:pt x="50698" y="238836"/>
                </a:moveTo>
                <a:lnTo>
                  <a:pt x="16903" y="29578"/>
                </a:lnTo>
                <a:lnTo>
                  <a:pt x="9359" y="48234"/>
                </a:lnTo>
                <a:lnTo>
                  <a:pt x="4089" y="67919"/>
                </a:lnTo>
                <a:lnTo>
                  <a:pt x="1003" y="88430"/>
                </a:lnTo>
                <a:lnTo>
                  <a:pt x="0" y="109562"/>
                </a:lnTo>
                <a:lnTo>
                  <a:pt x="3467" y="146392"/>
                </a:lnTo>
                <a:lnTo>
                  <a:pt x="13474" y="180759"/>
                </a:lnTo>
                <a:lnTo>
                  <a:pt x="29413" y="211848"/>
                </a:lnTo>
                <a:lnTo>
                  <a:pt x="50698" y="238836"/>
                </a:lnTo>
                <a:close/>
              </a:path>
              <a:path w="354330" h="239395">
                <a:moveTo>
                  <a:pt x="347522" y="58064"/>
                </a:moveTo>
                <a:lnTo>
                  <a:pt x="342607" y="43599"/>
                </a:lnTo>
                <a:lnTo>
                  <a:pt x="335902" y="28613"/>
                </a:lnTo>
                <a:lnTo>
                  <a:pt x="327621" y="13843"/>
                </a:lnTo>
                <a:lnTo>
                  <a:pt x="317944" y="0"/>
                </a:lnTo>
                <a:lnTo>
                  <a:pt x="317944" y="56972"/>
                </a:lnTo>
                <a:lnTo>
                  <a:pt x="325348" y="58064"/>
                </a:lnTo>
                <a:lnTo>
                  <a:pt x="347522" y="58064"/>
                </a:lnTo>
                <a:close/>
              </a:path>
              <a:path w="354330" h="239395">
                <a:moveTo>
                  <a:pt x="353860" y="95313"/>
                </a:moveTo>
                <a:lnTo>
                  <a:pt x="352806" y="89839"/>
                </a:lnTo>
                <a:lnTo>
                  <a:pt x="334848" y="89839"/>
                </a:lnTo>
                <a:lnTo>
                  <a:pt x="325348" y="89839"/>
                </a:lnTo>
                <a:lnTo>
                  <a:pt x="318998" y="94221"/>
                </a:lnTo>
                <a:lnTo>
                  <a:pt x="317944" y="219113"/>
                </a:lnTo>
                <a:lnTo>
                  <a:pt x="333362" y="193941"/>
                </a:lnTo>
                <a:lnTo>
                  <a:pt x="344627" y="166522"/>
                </a:lnTo>
                <a:lnTo>
                  <a:pt x="351523" y="137452"/>
                </a:lnTo>
                <a:lnTo>
                  <a:pt x="353860" y="107365"/>
                </a:lnTo>
                <a:lnTo>
                  <a:pt x="353860" y="95313"/>
                </a:lnTo>
                <a:close/>
              </a:path>
            </a:pathLst>
          </a:custGeom>
          <a:solidFill>
            <a:srgbClr val="B138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344790" y="6607987"/>
            <a:ext cx="69215" cy="40005"/>
          </a:xfrm>
          <a:custGeom>
            <a:avLst/>
            <a:gdLst/>
            <a:ahLst/>
            <a:cxnLst/>
            <a:rect l="l" t="t" r="r" b="b"/>
            <a:pathLst>
              <a:path w="69215" h="40004">
                <a:moveTo>
                  <a:pt x="29578" y="0"/>
                </a:moveTo>
                <a:lnTo>
                  <a:pt x="0" y="0"/>
                </a:lnTo>
                <a:lnTo>
                  <a:pt x="0" y="2197"/>
                </a:lnTo>
                <a:lnTo>
                  <a:pt x="13741" y="2197"/>
                </a:lnTo>
                <a:lnTo>
                  <a:pt x="13741" y="39433"/>
                </a:lnTo>
                <a:lnTo>
                  <a:pt x="15849" y="39433"/>
                </a:lnTo>
                <a:lnTo>
                  <a:pt x="15849" y="2197"/>
                </a:lnTo>
                <a:lnTo>
                  <a:pt x="29578" y="2197"/>
                </a:lnTo>
                <a:lnTo>
                  <a:pt x="29578" y="0"/>
                </a:lnTo>
                <a:close/>
              </a:path>
              <a:path w="69215" h="40004">
                <a:moveTo>
                  <a:pt x="68656" y="0"/>
                </a:moveTo>
                <a:lnTo>
                  <a:pt x="64427" y="0"/>
                </a:lnTo>
                <a:lnTo>
                  <a:pt x="50711" y="36156"/>
                </a:lnTo>
                <a:lnTo>
                  <a:pt x="49644" y="36156"/>
                </a:lnTo>
                <a:lnTo>
                  <a:pt x="37160" y="3289"/>
                </a:lnTo>
                <a:lnTo>
                  <a:pt x="35915" y="0"/>
                </a:lnTo>
                <a:lnTo>
                  <a:pt x="31699" y="0"/>
                </a:lnTo>
                <a:lnTo>
                  <a:pt x="31699" y="39433"/>
                </a:lnTo>
                <a:lnTo>
                  <a:pt x="34861" y="39433"/>
                </a:lnTo>
                <a:lnTo>
                  <a:pt x="34861" y="3289"/>
                </a:lnTo>
                <a:lnTo>
                  <a:pt x="48590" y="39433"/>
                </a:lnTo>
                <a:lnTo>
                  <a:pt x="51765" y="39433"/>
                </a:lnTo>
                <a:lnTo>
                  <a:pt x="53009" y="36156"/>
                </a:lnTo>
                <a:lnTo>
                  <a:pt x="65481" y="3289"/>
                </a:lnTo>
                <a:lnTo>
                  <a:pt x="65481" y="39433"/>
                </a:lnTo>
                <a:lnTo>
                  <a:pt x="68656" y="39433"/>
                </a:lnTo>
                <a:lnTo>
                  <a:pt x="68656" y="3289"/>
                </a:lnTo>
                <a:lnTo>
                  <a:pt x="68656" y="0"/>
                </a:lnTo>
                <a:close/>
              </a:path>
            </a:pathLst>
          </a:custGeom>
          <a:solidFill>
            <a:srgbClr val="797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8957" y="142494"/>
            <a:ext cx="814608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586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5669" y="1611145"/>
            <a:ext cx="7735570" cy="3611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177" y="646521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://www.mqii.toda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qii.today/" TargetMode="External"/><Relationship Id="rId2" Type="http://schemas.openxmlformats.org/officeDocument/2006/relationships/hyperlink" Target="mailto:malnutritionquality@avaler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cup-us.ahrq.gov/reports/statbriefs/sb210-Malnutrition-Hospital-Stays-201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up-us.ahrq.gov/reports/statbriefs/sb210-Malnutrition-Hospital-Stays-201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9670" y="2942971"/>
            <a:ext cx="719963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375F92"/>
                </a:solidFill>
              </a:rPr>
              <a:t>Introduction</a:t>
            </a:r>
            <a:r>
              <a:rPr sz="4200" spc="-60" dirty="0">
                <a:solidFill>
                  <a:srgbClr val="375F92"/>
                </a:solidFill>
              </a:rPr>
              <a:t> </a:t>
            </a:r>
            <a:r>
              <a:rPr sz="4200" dirty="0">
                <a:solidFill>
                  <a:srgbClr val="375F92"/>
                </a:solidFill>
              </a:rPr>
              <a:t>to</a:t>
            </a:r>
            <a:r>
              <a:rPr sz="4200" spc="-30" dirty="0">
                <a:solidFill>
                  <a:srgbClr val="375F92"/>
                </a:solidFill>
              </a:rPr>
              <a:t> </a:t>
            </a:r>
            <a:r>
              <a:rPr sz="4200" dirty="0">
                <a:solidFill>
                  <a:srgbClr val="375F92"/>
                </a:solidFill>
              </a:rPr>
              <a:t>the</a:t>
            </a:r>
            <a:r>
              <a:rPr sz="4200" spc="-35" dirty="0">
                <a:solidFill>
                  <a:srgbClr val="375F92"/>
                </a:solidFill>
              </a:rPr>
              <a:t> </a:t>
            </a:r>
            <a:r>
              <a:rPr sz="4200" dirty="0">
                <a:solidFill>
                  <a:srgbClr val="375F92"/>
                </a:solidFill>
              </a:rPr>
              <a:t>Malnutrition </a:t>
            </a:r>
            <a:r>
              <a:rPr sz="4200" spc="-1150" dirty="0">
                <a:solidFill>
                  <a:srgbClr val="375F92"/>
                </a:solidFill>
              </a:rPr>
              <a:t> </a:t>
            </a:r>
            <a:r>
              <a:rPr sz="4200" dirty="0">
                <a:solidFill>
                  <a:srgbClr val="375F92"/>
                </a:solidFill>
              </a:rPr>
              <a:t>Quality Improvement </a:t>
            </a:r>
            <a:r>
              <a:rPr sz="4200" spc="-5" dirty="0">
                <a:solidFill>
                  <a:srgbClr val="375F92"/>
                </a:solidFill>
              </a:rPr>
              <a:t>Initiative </a:t>
            </a:r>
            <a:r>
              <a:rPr sz="4200" spc="-1155" dirty="0">
                <a:solidFill>
                  <a:srgbClr val="375F92"/>
                </a:solidFill>
              </a:rPr>
              <a:t> </a:t>
            </a:r>
            <a:r>
              <a:rPr sz="4200" dirty="0">
                <a:solidFill>
                  <a:srgbClr val="375F92"/>
                </a:solidFill>
              </a:rPr>
              <a:t>(MQii)</a:t>
            </a:r>
            <a:endParaRPr sz="4200" dirty="0"/>
          </a:p>
        </p:txBody>
      </p:sp>
      <p:sp>
        <p:nvSpPr>
          <p:cNvPr id="3" name="object 3"/>
          <p:cNvSpPr txBox="1"/>
          <p:nvPr/>
        </p:nvSpPr>
        <p:spPr>
          <a:xfrm>
            <a:off x="8478901" y="6465214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7E7E7E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042" y="508253"/>
            <a:ext cx="26295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What</a:t>
            </a:r>
            <a:r>
              <a:rPr spc="175" dirty="0"/>
              <a:t> </a:t>
            </a:r>
            <a:r>
              <a:rPr spc="40" dirty="0"/>
              <a:t>is</a:t>
            </a:r>
            <a:r>
              <a:rPr spc="185" dirty="0"/>
              <a:t> </a:t>
            </a:r>
            <a:r>
              <a:rPr spc="60" dirty="0"/>
              <a:t>the</a:t>
            </a:r>
            <a:r>
              <a:rPr spc="204" dirty="0"/>
              <a:t> </a:t>
            </a:r>
            <a:r>
              <a:rPr spc="70" dirty="0"/>
              <a:t>MQii?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6958" y="1551558"/>
            <a:ext cx="8019415" cy="3322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Malnutrition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Quality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Improvement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Initiative</a:t>
            </a:r>
            <a:r>
              <a:rPr sz="2000" dirty="0">
                <a:latin typeface="Arial"/>
                <a:cs typeface="Arial"/>
              </a:rPr>
              <a:t> (MQii)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 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project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F81BC"/>
                </a:solidFill>
                <a:latin typeface="Arial"/>
                <a:cs typeface="Arial"/>
              </a:rPr>
              <a:t>Academy of Nutrition and Dietetics, </a:t>
            </a:r>
            <a:r>
              <a:rPr sz="2000" b="1" spc="-15" dirty="0">
                <a:solidFill>
                  <a:srgbClr val="4F81BC"/>
                </a:solidFill>
                <a:latin typeface="Arial"/>
                <a:cs typeface="Arial"/>
              </a:rPr>
              <a:t>Avalere </a:t>
            </a:r>
            <a:r>
              <a:rPr sz="2000" b="1" dirty="0">
                <a:solidFill>
                  <a:srgbClr val="4F81BC"/>
                </a:solidFill>
                <a:latin typeface="Arial"/>
                <a:cs typeface="Arial"/>
              </a:rPr>
              <a:t>Health, and other </a:t>
            </a:r>
            <a:r>
              <a:rPr sz="2000" b="1" spc="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F81BC"/>
                </a:solidFill>
                <a:latin typeface="Arial"/>
                <a:cs typeface="Arial"/>
              </a:rPr>
              <a:t>stakeholders </a:t>
            </a:r>
            <a:r>
              <a:rPr sz="2000" dirty="0">
                <a:latin typeface="Arial"/>
                <a:cs typeface="Arial"/>
              </a:rPr>
              <a:t>who provided expert input through a collaborative 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partnership.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140335" marR="127635"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This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initiative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aims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advance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evidence-based,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high-quality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patient-driven care for hospitalized older adults </a:t>
            </a:r>
            <a:r>
              <a:rPr sz="2000" b="1" spc="5" dirty="0">
                <a:latin typeface="Arial"/>
                <a:cs typeface="Arial"/>
              </a:rPr>
              <a:t>who </a:t>
            </a:r>
            <a:r>
              <a:rPr sz="2000" b="1" dirty="0">
                <a:latin typeface="Arial"/>
                <a:cs typeface="Arial"/>
              </a:rPr>
              <a:t>are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malnourished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at-risk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for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malnutrition.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6223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Overview of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MQii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Implementation: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3513" y="5294248"/>
            <a:ext cx="7758430" cy="111760"/>
          </a:xfrm>
          <a:custGeom>
            <a:avLst/>
            <a:gdLst/>
            <a:ahLst/>
            <a:cxnLst/>
            <a:rect l="l" t="t" r="r" b="b"/>
            <a:pathLst>
              <a:path w="7758430" h="111760">
                <a:moveTo>
                  <a:pt x="7718951" y="55753"/>
                </a:moveTo>
                <a:lnTo>
                  <a:pt x="7657337" y="91693"/>
                </a:lnTo>
                <a:lnTo>
                  <a:pt x="7652638" y="94360"/>
                </a:lnTo>
                <a:lnTo>
                  <a:pt x="7650987" y="100456"/>
                </a:lnTo>
                <a:lnTo>
                  <a:pt x="7653782" y="105156"/>
                </a:lnTo>
                <a:lnTo>
                  <a:pt x="7656449" y="109981"/>
                </a:lnTo>
                <a:lnTo>
                  <a:pt x="7662544" y="111506"/>
                </a:lnTo>
                <a:lnTo>
                  <a:pt x="7667243" y="108712"/>
                </a:lnTo>
                <a:lnTo>
                  <a:pt x="7741167" y="65659"/>
                </a:lnTo>
                <a:lnTo>
                  <a:pt x="7738871" y="65659"/>
                </a:lnTo>
                <a:lnTo>
                  <a:pt x="7738871" y="64262"/>
                </a:lnTo>
                <a:lnTo>
                  <a:pt x="7733537" y="64262"/>
                </a:lnTo>
                <a:lnTo>
                  <a:pt x="7718951" y="55753"/>
                </a:lnTo>
                <a:close/>
              </a:path>
              <a:path w="7758430" h="111760">
                <a:moveTo>
                  <a:pt x="38100" y="17653"/>
                </a:moveTo>
                <a:lnTo>
                  <a:pt x="23268" y="20641"/>
                </a:lnTo>
                <a:lnTo>
                  <a:pt x="11158" y="28797"/>
                </a:lnTo>
                <a:lnTo>
                  <a:pt x="2993" y="40905"/>
                </a:lnTo>
                <a:lnTo>
                  <a:pt x="0" y="55753"/>
                </a:lnTo>
                <a:lnTo>
                  <a:pt x="2993" y="70600"/>
                </a:lnTo>
                <a:lnTo>
                  <a:pt x="11158" y="82708"/>
                </a:lnTo>
                <a:lnTo>
                  <a:pt x="23268" y="90864"/>
                </a:lnTo>
                <a:lnTo>
                  <a:pt x="38100" y="93853"/>
                </a:lnTo>
                <a:lnTo>
                  <a:pt x="52931" y="90864"/>
                </a:lnTo>
                <a:lnTo>
                  <a:pt x="65041" y="82708"/>
                </a:lnTo>
                <a:lnTo>
                  <a:pt x="73206" y="70600"/>
                </a:lnTo>
                <a:lnTo>
                  <a:pt x="74202" y="65659"/>
                </a:lnTo>
                <a:lnTo>
                  <a:pt x="38100" y="65659"/>
                </a:lnTo>
                <a:lnTo>
                  <a:pt x="38100" y="45846"/>
                </a:lnTo>
                <a:lnTo>
                  <a:pt x="74202" y="45846"/>
                </a:lnTo>
                <a:lnTo>
                  <a:pt x="73206" y="40905"/>
                </a:lnTo>
                <a:lnTo>
                  <a:pt x="65041" y="28797"/>
                </a:lnTo>
                <a:lnTo>
                  <a:pt x="52931" y="20641"/>
                </a:lnTo>
                <a:lnTo>
                  <a:pt x="38100" y="17653"/>
                </a:lnTo>
                <a:close/>
              </a:path>
              <a:path w="7758430" h="111760">
                <a:moveTo>
                  <a:pt x="74202" y="45846"/>
                </a:moveTo>
                <a:lnTo>
                  <a:pt x="38100" y="45846"/>
                </a:lnTo>
                <a:lnTo>
                  <a:pt x="38100" y="65659"/>
                </a:lnTo>
                <a:lnTo>
                  <a:pt x="74202" y="65659"/>
                </a:lnTo>
                <a:lnTo>
                  <a:pt x="76200" y="55753"/>
                </a:lnTo>
                <a:lnTo>
                  <a:pt x="74202" y="45846"/>
                </a:lnTo>
                <a:close/>
              </a:path>
              <a:path w="7758430" h="111760">
                <a:moveTo>
                  <a:pt x="7701969" y="45846"/>
                </a:moveTo>
                <a:lnTo>
                  <a:pt x="74202" y="45846"/>
                </a:lnTo>
                <a:lnTo>
                  <a:pt x="76200" y="55753"/>
                </a:lnTo>
                <a:lnTo>
                  <a:pt x="74202" y="65659"/>
                </a:lnTo>
                <a:lnTo>
                  <a:pt x="7701969" y="65659"/>
                </a:lnTo>
                <a:lnTo>
                  <a:pt x="7718951" y="55753"/>
                </a:lnTo>
                <a:lnTo>
                  <a:pt x="7701969" y="45846"/>
                </a:lnTo>
                <a:close/>
              </a:path>
              <a:path w="7758430" h="111760">
                <a:moveTo>
                  <a:pt x="7741167" y="45846"/>
                </a:moveTo>
                <a:lnTo>
                  <a:pt x="7738871" y="45846"/>
                </a:lnTo>
                <a:lnTo>
                  <a:pt x="7738871" y="65659"/>
                </a:lnTo>
                <a:lnTo>
                  <a:pt x="7741167" y="65659"/>
                </a:lnTo>
                <a:lnTo>
                  <a:pt x="7758176" y="55753"/>
                </a:lnTo>
                <a:lnTo>
                  <a:pt x="7741167" y="45846"/>
                </a:lnTo>
                <a:close/>
              </a:path>
              <a:path w="7758430" h="111760">
                <a:moveTo>
                  <a:pt x="7733537" y="47243"/>
                </a:moveTo>
                <a:lnTo>
                  <a:pt x="7718951" y="55753"/>
                </a:lnTo>
                <a:lnTo>
                  <a:pt x="7733537" y="64262"/>
                </a:lnTo>
                <a:lnTo>
                  <a:pt x="7733537" y="47243"/>
                </a:lnTo>
                <a:close/>
              </a:path>
              <a:path w="7758430" h="111760">
                <a:moveTo>
                  <a:pt x="7738871" y="47243"/>
                </a:moveTo>
                <a:lnTo>
                  <a:pt x="7733537" y="47243"/>
                </a:lnTo>
                <a:lnTo>
                  <a:pt x="7733537" y="64262"/>
                </a:lnTo>
                <a:lnTo>
                  <a:pt x="7738871" y="64262"/>
                </a:lnTo>
                <a:lnTo>
                  <a:pt x="7738871" y="47243"/>
                </a:lnTo>
                <a:close/>
              </a:path>
              <a:path w="7758430" h="111760">
                <a:moveTo>
                  <a:pt x="7662544" y="0"/>
                </a:moveTo>
                <a:lnTo>
                  <a:pt x="7656449" y="1523"/>
                </a:lnTo>
                <a:lnTo>
                  <a:pt x="7653782" y="6350"/>
                </a:lnTo>
                <a:lnTo>
                  <a:pt x="7650987" y="11048"/>
                </a:lnTo>
                <a:lnTo>
                  <a:pt x="7652638" y="17144"/>
                </a:lnTo>
                <a:lnTo>
                  <a:pt x="7657337" y="19812"/>
                </a:lnTo>
                <a:lnTo>
                  <a:pt x="7718951" y="55753"/>
                </a:lnTo>
                <a:lnTo>
                  <a:pt x="7733537" y="47243"/>
                </a:lnTo>
                <a:lnTo>
                  <a:pt x="7738871" y="47243"/>
                </a:lnTo>
                <a:lnTo>
                  <a:pt x="7738871" y="45846"/>
                </a:lnTo>
                <a:lnTo>
                  <a:pt x="7741167" y="45846"/>
                </a:lnTo>
                <a:lnTo>
                  <a:pt x="7667243" y="2793"/>
                </a:lnTo>
                <a:lnTo>
                  <a:pt x="7662544" y="0"/>
                </a:lnTo>
                <a:close/>
              </a:path>
            </a:pathLst>
          </a:custGeom>
          <a:solidFill>
            <a:srgbClr val="00000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4916" y="5011292"/>
            <a:ext cx="1136650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F81BC"/>
                </a:solidFill>
                <a:latin typeface="Arial"/>
                <a:cs typeface="Arial"/>
              </a:rPr>
              <a:t>2013-2014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b="1" dirty="0">
                <a:solidFill>
                  <a:srgbClr val="4F81BC"/>
                </a:solidFill>
                <a:latin typeface="Arial"/>
                <a:cs typeface="Arial"/>
              </a:rPr>
              <a:t>Gap</a:t>
            </a:r>
            <a:r>
              <a:rPr sz="1400" b="1" spc="-7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4F81BC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sz="1400" b="1" spc="15" dirty="0">
                <a:solidFill>
                  <a:srgbClr val="4F81BC"/>
                </a:solidFill>
                <a:latin typeface="Arial"/>
                <a:cs typeface="Arial"/>
              </a:rPr>
              <a:t>l</a:t>
            </a:r>
            <a:r>
              <a:rPr sz="1400" b="1" spc="-50" dirty="0">
                <a:solidFill>
                  <a:srgbClr val="4F81BC"/>
                </a:solidFill>
                <a:latin typeface="Arial"/>
                <a:cs typeface="Arial"/>
              </a:rPr>
              <a:t>y</a:t>
            </a:r>
            <a:r>
              <a:rPr sz="1400" b="1" dirty="0">
                <a:solidFill>
                  <a:srgbClr val="4F81BC"/>
                </a:solidFill>
                <a:latin typeface="Arial"/>
                <a:cs typeface="Arial"/>
              </a:rPr>
              <a:t>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625344" y="5011292"/>
            <a:ext cx="1398905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C0504D"/>
                </a:solidFill>
                <a:latin typeface="Arial"/>
                <a:cs typeface="Arial"/>
              </a:rPr>
              <a:t>2015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b="1" spc="-5" dirty="0">
                <a:solidFill>
                  <a:srgbClr val="C0504D"/>
                </a:solidFill>
                <a:latin typeface="Arial"/>
                <a:cs typeface="Arial"/>
              </a:rPr>
              <a:t>Program</a:t>
            </a:r>
            <a:r>
              <a:rPr sz="1400" b="1" spc="-55" dirty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504D"/>
                </a:solidFill>
                <a:latin typeface="Arial"/>
                <a:cs typeface="Arial"/>
              </a:rPr>
              <a:t>Design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9475" y="5011292"/>
            <a:ext cx="107759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9BBA58"/>
                </a:solidFill>
                <a:latin typeface="Arial"/>
                <a:cs typeface="Arial"/>
              </a:rPr>
              <a:t>2016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400" b="1" spc="-5" dirty="0">
                <a:solidFill>
                  <a:srgbClr val="9BBA58"/>
                </a:solidFill>
                <a:latin typeface="Arial"/>
                <a:cs typeface="Arial"/>
              </a:rPr>
              <a:t>Pilot</a:t>
            </a:r>
            <a:r>
              <a:rPr sz="1400" b="1" spc="-65" dirty="0">
                <a:solidFill>
                  <a:srgbClr val="9BBA58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9BBA58"/>
                </a:solidFill>
                <a:latin typeface="Arial"/>
                <a:cs typeface="Arial"/>
              </a:rPr>
              <a:t>Testing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1185" y="5011292"/>
            <a:ext cx="190055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08239"/>
                </a:solidFill>
                <a:latin typeface="Arial"/>
                <a:cs typeface="Arial"/>
              </a:rPr>
              <a:t>2017</a:t>
            </a:r>
            <a:r>
              <a:rPr sz="1800" b="1" spc="-3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08239"/>
                </a:solidFill>
                <a:latin typeface="Arial"/>
                <a:cs typeface="Arial"/>
              </a:rPr>
              <a:t>and</a:t>
            </a:r>
            <a:r>
              <a:rPr sz="1800" b="1" spc="-40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08239"/>
                </a:solidFill>
                <a:latin typeface="Arial"/>
                <a:cs typeface="Arial"/>
              </a:rPr>
              <a:t>beyond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400" b="1" spc="-5" dirty="0">
                <a:solidFill>
                  <a:srgbClr val="F08239"/>
                </a:solidFill>
                <a:latin typeface="Arial"/>
                <a:cs typeface="Arial"/>
              </a:rPr>
              <a:t>Expansion</a:t>
            </a:r>
            <a:r>
              <a:rPr sz="1400" b="1" spc="-50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08239"/>
                </a:solidFill>
                <a:latin typeface="Arial"/>
                <a:cs typeface="Arial"/>
              </a:rPr>
              <a:t>&amp;</a:t>
            </a:r>
            <a:r>
              <a:rPr sz="1400" b="1" spc="-2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08239"/>
                </a:solidFill>
                <a:latin typeface="Arial"/>
                <a:cs typeface="Arial"/>
              </a:rPr>
              <a:t>Spread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178384"/>
            <a:ext cx="700341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The</a:t>
            </a:r>
            <a:r>
              <a:rPr spc="195" dirty="0"/>
              <a:t> </a:t>
            </a:r>
            <a:r>
              <a:rPr spc="65" dirty="0"/>
              <a:t>MQii</a:t>
            </a:r>
            <a:r>
              <a:rPr spc="210" dirty="0"/>
              <a:t> </a:t>
            </a:r>
            <a:r>
              <a:rPr spc="75" dirty="0"/>
              <a:t>Provides</a:t>
            </a:r>
            <a:r>
              <a:rPr spc="235" dirty="0"/>
              <a:t> </a:t>
            </a:r>
            <a:r>
              <a:rPr dirty="0"/>
              <a:t>a</a:t>
            </a:r>
            <a:r>
              <a:rPr spc="185" dirty="0"/>
              <a:t> </a:t>
            </a:r>
            <a:r>
              <a:rPr spc="85" dirty="0"/>
              <a:t>Dual-Pronged</a:t>
            </a:r>
            <a:r>
              <a:rPr spc="114" dirty="0"/>
              <a:t> </a:t>
            </a:r>
            <a:r>
              <a:rPr spc="75" dirty="0"/>
              <a:t>Approach</a:t>
            </a:r>
            <a:r>
              <a:rPr spc="220" dirty="0"/>
              <a:t> </a:t>
            </a:r>
            <a:r>
              <a:rPr spc="45" dirty="0"/>
              <a:t>to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75" dirty="0"/>
              <a:t>Achieve</a:t>
            </a:r>
            <a:r>
              <a:rPr spc="235" dirty="0"/>
              <a:t> </a:t>
            </a:r>
            <a:r>
              <a:rPr spc="80" dirty="0"/>
              <a:t>Malnutrition</a:t>
            </a:r>
            <a:r>
              <a:rPr spc="245" dirty="0"/>
              <a:t> </a:t>
            </a:r>
            <a:r>
              <a:rPr spc="80" dirty="0"/>
              <a:t>Standards</a:t>
            </a:r>
            <a:r>
              <a:rPr spc="229" dirty="0"/>
              <a:t> </a:t>
            </a:r>
            <a:r>
              <a:rPr spc="45" dirty="0"/>
              <a:t>of</a:t>
            </a:r>
            <a:r>
              <a:rPr spc="180" dirty="0"/>
              <a:t> </a:t>
            </a:r>
            <a:r>
              <a:rPr spc="65" dirty="0"/>
              <a:t>Care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0077" y="5484672"/>
            <a:ext cx="7921625" cy="916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6350" marR="5080" indent="-126428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Data reported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from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eCQMs </a:t>
            </a:r>
            <a:r>
              <a:rPr sz="1800" b="1" spc="5" dirty="0">
                <a:solidFill>
                  <a:srgbClr val="375F92"/>
                </a:solidFill>
                <a:latin typeface="Arial"/>
                <a:cs typeface="Arial"/>
              </a:rPr>
              <a:t>will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help hospitals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demonstrate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their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success </a:t>
            </a:r>
            <a:r>
              <a:rPr sz="1800" b="1" spc="-49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meeting</a:t>
            </a:r>
            <a:r>
              <a:rPr sz="1800" b="1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optimal malnutrition</a:t>
            </a:r>
            <a:r>
              <a:rPr sz="1800" b="1" spc="-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standards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care</a:t>
            </a:r>
            <a:endParaRPr sz="1800">
              <a:latin typeface="Arial"/>
              <a:cs typeface="Arial"/>
            </a:endParaRPr>
          </a:p>
          <a:p>
            <a:pPr marL="980440">
              <a:lnSpc>
                <a:spcPct val="100000"/>
              </a:lnSpc>
              <a:spcBef>
                <a:spcPts val="1614"/>
              </a:spcBef>
            </a:pPr>
            <a:r>
              <a:rPr sz="900" dirty="0">
                <a:latin typeface="Arial"/>
                <a:cs typeface="Arial"/>
              </a:rPr>
              <a:t>Both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tools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 available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5" dirty="0">
                <a:latin typeface="Arial"/>
                <a:cs typeface="Arial"/>
              </a:rPr>
              <a:t> public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use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free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charge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at: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http://www.MQii.Today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432" y="987678"/>
            <a:ext cx="73831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2550" marR="5080" indent="-134048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1800" b="1" spc="-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MQii</a:t>
            </a:r>
            <a:r>
              <a:rPr sz="1800" b="1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375F92"/>
                </a:solidFill>
                <a:latin typeface="Arial"/>
                <a:cs typeface="Arial"/>
              </a:rPr>
              <a:t>Toolkit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provides</a:t>
            </a:r>
            <a:r>
              <a:rPr sz="1800" b="1" spc="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practical</a:t>
            </a:r>
            <a:r>
              <a:rPr sz="1800" b="1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resources</a:t>
            </a:r>
            <a:r>
              <a:rPr sz="1800" b="1" spc="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to enable</a:t>
            </a:r>
            <a:r>
              <a:rPr sz="1800" b="1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hospitals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to </a:t>
            </a:r>
            <a:r>
              <a:rPr sz="1800" b="1" spc="-484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75F92"/>
                </a:solidFill>
                <a:latin typeface="Arial"/>
                <a:cs typeface="Arial"/>
              </a:rPr>
              <a:t>achieve</a:t>
            </a:r>
            <a:r>
              <a:rPr sz="1800" b="1" spc="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optimal</a:t>
            </a:r>
            <a:r>
              <a:rPr sz="1800" b="1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nutrition</a:t>
            </a:r>
            <a:r>
              <a:rPr sz="1800" b="1" spc="-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standards</a:t>
            </a:r>
            <a:r>
              <a:rPr sz="1800" b="1" dirty="0">
                <a:solidFill>
                  <a:srgbClr val="375F92"/>
                </a:solidFill>
                <a:latin typeface="Arial"/>
                <a:cs typeface="Arial"/>
              </a:rPr>
              <a:t> of</a:t>
            </a:r>
            <a:r>
              <a:rPr sz="1800" b="1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75F92"/>
                </a:solidFill>
                <a:latin typeface="Arial"/>
                <a:cs typeface="Arial"/>
              </a:rPr>
              <a:t>care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583" y="1694076"/>
            <a:ext cx="8242948" cy="360451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178384"/>
            <a:ext cx="755777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The</a:t>
            </a:r>
            <a:r>
              <a:rPr spc="150" dirty="0"/>
              <a:t> </a:t>
            </a:r>
            <a:r>
              <a:rPr spc="35" dirty="0"/>
              <a:t>Toolkit</a:t>
            </a:r>
            <a:r>
              <a:rPr spc="235" dirty="0"/>
              <a:t> </a:t>
            </a:r>
            <a:r>
              <a:rPr spc="70" dirty="0"/>
              <a:t>Offers</a:t>
            </a:r>
            <a:r>
              <a:rPr spc="185" dirty="0"/>
              <a:t> </a:t>
            </a:r>
            <a:r>
              <a:rPr spc="85" dirty="0"/>
              <a:t>Start-to-Finish</a:t>
            </a:r>
            <a:r>
              <a:rPr spc="240" dirty="0"/>
              <a:t> </a:t>
            </a:r>
            <a:r>
              <a:rPr spc="75" dirty="0"/>
              <a:t>Guidance</a:t>
            </a:r>
            <a:r>
              <a:rPr spc="225" dirty="0"/>
              <a:t> </a:t>
            </a:r>
            <a:r>
              <a:rPr spc="60" dirty="0"/>
              <a:t>for</a:t>
            </a:r>
            <a:r>
              <a:rPr spc="155" dirty="0"/>
              <a:t> </a:t>
            </a:r>
            <a:r>
              <a:rPr spc="10" dirty="0"/>
              <a:t>Your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75" dirty="0"/>
              <a:t>Entire</a:t>
            </a:r>
            <a:r>
              <a:rPr spc="210" dirty="0"/>
              <a:t> </a:t>
            </a:r>
            <a:r>
              <a:rPr spc="85" dirty="0"/>
              <a:t>Interdisciplinary</a:t>
            </a:r>
            <a:r>
              <a:rPr spc="235" dirty="0"/>
              <a:t> </a:t>
            </a:r>
            <a:r>
              <a:rPr spc="65" dirty="0"/>
              <a:t>Care</a:t>
            </a:r>
            <a:r>
              <a:rPr spc="160" dirty="0"/>
              <a:t> </a:t>
            </a:r>
            <a:r>
              <a:rPr dirty="0"/>
              <a:t>Team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6795" y="1025778"/>
            <a:ext cx="7873365" cy="773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USE</a:t>
            </a:r>
            <a:r>
              <a:rPr sz="1400" b="1" spc="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25" dirty="0">
                <a:solidFill>
                  <a:srgbClr val="375F92"/>
                </a:solidFill>
                <a:latin typeface="Arial"/>
                <a:cs typeface="Arial"/>
              </a:rPr>
              <a:t>OF</a:t>
            </a:r>
            <a:r>
              <a:rPr sz="1400" b="1" spc="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25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1400" b="1" spc="9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375F92"/>
                </a:solidFill>
                <a:latin typeface="Arial"/>
                <a:cs typeface="Arial"/>
              </a:rPr>
              <a:t>TOOLKIT</a:t>
            </a: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375F92"/>
                </a:solidFill>
                <a:latin typeface="Arial"/>
                <a:cs typeface="Arial"/>
              </a:rPr>
              <a:t>WILL</a:t>
            </a:r>
            <a:r>
              <a:rPr sz="1400" b="1" spc="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HELP</a:t>
            </a:r>
            <a:r>
              <a:rPr sz="1400" b="1" spc="4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YOU</a:t>
            </a:r>
            <a:r>
              <a:rPr sz="1400" b="1" spc="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40" dirty="0">
                <a:solidFill>
                  <a:srgbClr val="375F92"/>
                </a:solidFill>
                <a:latin typeface="Arial"/>
                <a:cs typeface="Arial"/>
              </a:rPr>
              <a:t>IDENTIFY</a:t>
            </a:r>
            <a:r>
              <a:rPr sz="1400" b="1" spc="-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sz="1400" b="1" spc="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ADDRESS</a:t>
            </a:r>
            <a:r>
              <a:rPr sz="1400" b="1" spc="1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45" dirty="0">
                <a:solidFill>
                  <a:srgbClr val="375F92"/>
                </a:solidFill>
                <a:latin typeface="Arial"/>
                <a:cs typeface="Arial"/>
              </a:rPr>
              <a:t>OPPORTUNITIES</a:t>
            </a:r>
            <a:r>
              <a:rPr sz="1400" b="1" spc="5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FOR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QUALITY</a:t>
            </a:r>
            <a:r>
              <a:rPr sz="1400" b="1" spc="6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40" dirty="0">
                <a:solidFill>
                  <a:srgbClr val="375F92"/>
                </a:solidFill>
                <a:latin typeface="Arial"/>
                <a:cs typeface="Arial"/>
              </a:rPr>
              <a:t>IMPROVEMENT</a:t>
            </a:r>
            <a:endParaRPr sz="1400">
              <a:latin typeface="Arial"/>
              <a:cs typeface="Arial"/>
            </a:endParaRPr>
          </a:p>
          <a:p>
            <a:pPr marR="547370" algn="r">
              <a:lnSpc>
                <a:spcPct val="100000"/>
              </a:lnSpc>
              <a:spcBef>
                <a:spcPts val="605"/>
              </a:spcBef>
            </a:pPr>
            <a:r>
              <a:rPr sz="1600" b="1" spc="-20" dirty="0">
                <a:latin typeface="Arial"/>
                <a:cs typeface="Arial"/>
              </a:rPr>
              <a:t>Toolkit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Components: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27191" y="1851660"/>
            <a:ext cx="3023870" cy="497205"/>
            <a:chOff x="5727191" y="1851660"/>
            <a:chExt cx="3023870" cy="497205"/>
          </a:xfrm>
        </p:grpSpPr>
        <p:sp>
          <p:nvSpPr>
            <p:cNvPr id="5" name="object 5"/>
            <p:cNvSpPr/>
            <p:nvPr/>
          </p:nvSpPr>
          <p:spPr>
            <a:xfrm>
              <a:off x="5740145" y="1864614"/>
              <a:ext cx="2997835" cy="471170"/>
            </a:xfrm>
            <a:custGeom>
              <a:avLst/>
              <a:gdLst/>
              <a:ahLst/>
              <a:cxnLst/>
              <a:rect l="l" t="t" r="r" b="b"/>
              <a:pathLst>
                <a:path w="2997834" h="471169">
                  <a:moveTo>
                    <a:pt x="2919222" y="0"/>
                  </a:moveTo>
                  <a:lnTo>
                    <a:pt x="78486" y="0"/>
                  </a:lnTo>
                  <a:lnTo>
                    <a:pt x="47952" y="6173"/>
                  </a:lnTo>
                  <a:lnTo>
                    <a:pt x="23002" y="23002"/>
                  </a:lnTo>
                  <a:lnTo>
                    <a:pt x="6173" y="47952"/>
                  </a:lnTo>
                  <a:lnTo>
                    <a:pt x="0" y="78486"/>
                  </a:lnTo>
                  <a:lnTo>
                    <a:pt x="0" y="392430"/>
                  </a:lnTo>
                  <a:lnTo>
                    <a:pt x="6173" y="422963"/>
                  </a:lnTo>
                  <a:lnTo>
                    <a:pt x="23002" y="447913"/>
                  </a:lnTo>
                  <a:lnTo>
                    <a:pt x="47952" y="464742"/>
                  </a:lnTo>
                  <a:lnTo>
                    <a:pt x="78486" y="470915"/>
                  </a:lnTo>
                  <a:lnTo>
                    <a:pt x="2919222" y="470915"/>
                  </a:lnTo>
                  <a:lnTo>
                    <a:pt x="2949755" y="464742"/>
                  </a:lnTo>
                  <a:lnTo>
                    <a:pt x="2974705" y="447913"/>
                  </a:lnTo>
                  <a:lnTo>
                    <a:pt x="2991534" y="422963"/>
                  </a:lnTo>
                  <a:lnTo>
                    <a:pt x="2997707" y="392430"/>
                  </a:lnTo>
                  <a:lnTo>
                    <a:pt x="2997707" y="78486"/>
                  </a:lnTo>
                  <a:lnTo>
                    <a:pt x="2991534" y="47952"/>
                  </a:lnTo>
                  <a:lnTo>
                    <a:pt x="2974705" y="23002"/>
                  </a:lnTo>
                  <a:lnTo>
                    <a:pt x="2949755" y="6173"/>
                  </a:lnTo>
                  <a:lnTo>
                    <a:pt x="291922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40145" y="1864614"/>
              <a:ext cx="2997835" cy="471170"/>
            </a:xfrm>
            <a:custGeom>
              <a:avLst/>
              <a:gdLst/>
              <a:ahLst/>
              <a:cxnLst/>
              <a:rect l="l" t="t" r="r" b="b"/>
              <a:pathLst>
                <a:path w="2997834" h="471169">
                  <a:moveTo>
                    <a:pt x="0" y="78486"/>
                  </a:moveTo>
                  <a:lnTo>
                    <a:pt x="6173" y="47952"/>
                  </a:lnTo>
                  <a:lnTo>
                    <a:pt x="23002" y="23002"/>
                  </a:lnTo>
                  <a:lnTo>
                    <a:pt x="47952" y="6173"/>
                  </a:lnTo>
                  <a:lnTo>
                    <a:pt x="78486" y="0"/>
                  </a:lnTo>
                  <a:lnTo>
                    <a:pt x="2919222" y="0"/>
                  </a:lnTo>
                  <a:lnTo>
                    <a:pt x="2949755" y="6173"/>
                  </a:lnTo>
                  <a:lnTo>
                    <a:pt x="2974705" y="23002"/>
                  </a:lnTo>
                  <a:lnTo>
                    <a:pt x="2991534" y="47952"/>
                  </a:lnTo>
                  <a:lnTo>
                    <a:pt x="2997707" y="78486"/>
                  </a:lnTo>
                  <a:lnTo>
                    <a:pt x="2997707" y="392430"/>
                  </a:lnTo>
                  <a:lnTo>
                    <a:pt x="2991534" y="422963"/>
                  </a:lnTo>
                  <a:lnTo>
                    <a:pt x="2974705" y="447913"/>
                  </a:lnTo>
                  <a:lnTo>
                    <a:pt x="2949755" y="464742"/>
                  </a:lnTo>
                  <a:lnTo>
                    <a:pt x="2919222" y="470915"/>
                  </a:lnTo>
                  <a:lnTo>
                    <a:pt x="78486" y="470915"/>
                  </a:lnTo>
                  <a:lnTo>
                    <a:pt x="47952" y="464742"/>
                  </a:lnTo>
                  <a:lnTo>
                    <a:pt x="23002" y="447913"/>
                  </a:lnTo>
                  <a:lnTo>
                    <a:pt x="6173" y="422963"/>
                  </a:lnTo>
                  <a:lnTo>
                    <a:pt x="0" y="392430"/>
                  </a:lnTo>
                  <a:lnTo>
                    <a:pt x="0" y="7848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804408" y="1870963"/>
            <a:ext cx="2635885" cy="4241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450"/>
              </a:lnSpc>
              <a:spcBef>
                <a:spcPts val="34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Importance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Malnutrition </a:t>
            </a:r>
            <a:r>
              <a:rPr sz="1400" b="1" spc="-3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Care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727191" y="2481072"/>
            <a:ext cx="3023870" cy="497205"/>
            <a:chOff x="5727191" y="2481072"/>
            <a:chExt cx="3023870" cy="497205"/>
          </a:xfrm>
        </p:grpSpPr>
        <p:sp>
          <p:nvSpPr>
            <p:cNvPr id="9" name="object 9"/>
            <p:cNvSpPr/>
            <p:nvPr/>
          </p:nvSpPr>
          <p:spPr>
            <a:xfrm>
              <a:off x="5740145" y="2494026"/>
              <a:ext cx="2997835" cy="471170"/>
            </a:xfrm>
            <a:custGeom>
              <a:avLst/>
              <a:gdLst/>
              <a:ahLst/>
              <a:cxnLst/>
              <a:rect l="l" t="t" r="r" b="b"/>
              <a:pathLst>
                <a:path w="2997834" h="471169">
                  <a:moveTo>
                    <a:pt x="2919222" y="0"/>
                  </a:moveTo>
                  <a:lnTo>
                    <a:pt x="78486" y="0"/>
                  </a:lnTo>
                  <a:lnTo>
                    <a:pt x="47952" y="6173"/>
                  </a:lnTo>
                  <a:lnTo>
                    <a:pt x="23002" y="23002"/>
                  </a:lnTo>
                  <a:lnTo>
                    <a:pt x="6173" y="47952"/>
                  </a:lnTo>
                  <a:lnTo>
                    <a:pt x="0" y="78486"/>
                  </a:lnTo>
                  <a:lnTo>
                    <a:pt x="0" y="392429"/>
                  </a:lnTo>
                  <a:lnTo>
                    <a:pt x="6173" y="422963"/>
                  </a:lnTo>
                  <a:lnTo>
                    <a:pt x="23002" y="447913"/>
                  </a:lnTo>
                  <a:lnTo>
                    <a:pt x="47952" y="464742"/>
                  </a:lnTo>
                  <a:lnTo>
                    <a:pt x="78486" y="470915"/>
                  </a:lnTo>
                  <a:lnTo>
                    <a:pt x="2919222" y="470915"/>
                  </a:lnTo>
                  <a:lnTo>
                    <a:pt x="2949755" y="464742"/>
                  </a:lnTo>
                  <a:lnTo>
                    <a:pt x="2974705" y="447913"/>
                  </a:lnTo>
                  <a:lnTo>
                    <a:pt x="2991534" y="422963"/>
                  </a:lnTo>
                  <a:lnTo>
                    <a:pt x="2997707" y="392429"/>
                  </a:lnTo>
                  <a:lnTo>
                    <a:pt x="2997707" y="78486"/>
                  </a:lnTo>
                  <a:lnTo>
                    <a:pt x="2991534" y="47952"/>
                  </a:lnTo>
                  <a:lnTo>
                    <a:pt x="2974705" y="23002"/>
                  </a:lnTo>
                  <a:lnTo>
                    <a:pt x="2949755" y="6173"/>
                  </a:lnTo>
                  <a:lnTo>
                    <a:pt x="291922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40145" y="2494026"/>
              <a:ext cx="2997835" cy="471170"/>
            </a:xfrm>
            <a:custGeom>
              <a:avLst/>
              <a:gdLst/>
              <a:ahLst/>
              <a:cxnLst/>
              <a:rect l="l" t="t" r="r" b="b"/>
              <a:pathLst>
                <a:path w="2997834" h="471169">
                  <a:moveTo>
                    <a:pt x="0" y="78486"/>
                  </a:moveTo>
                  <a:lnTo>
                    <a:pt x="6173" y="47952"/>
                  </a:lnTo>
                  <a:lnTo>
                    <a:pt x="23002" y="23002"/>
                  </a:lnTo>
                  <a:lnTo>
                    <a:pt x="47952" y="6173"/>
                  </a:lnTo>
                  <a:lnTo>
                    <a:pt x="78486" y="0"/>
                  </a:lnTo>
                  <a:lnTo>
                    <a:pt x="2919222" y="0"/>
                  </a:lnTo>
                  <a:lnTo>
                    <a:pt x="2949755" y="6173"/>
                  </a:lnTo>
                  <a:lnTo>
                    <a:pt x="2974705" y="23002"/>
                  </a:lnTo>
                  <a:lnTo>
                    <a:pt x="2991534" y="47952"/>
                  </a:lnTo>
                  <a:lnTo>
                    <a:pt x="2997707" y="78486"/>
                  </a:lnTo>
                  <a:lnTo>
                    <a:pt x="2997707" y="392429"/>
                  </a:lnTo>
                  <a:lnTo>
                    <a:pt x="2991534" y="422963"/>
                  </a:lnTo>
                  <a:lnTo>
                    <a:pt x="2974705" y="447913"/>
                  </a:lnTo>
                  <a:lnTo>
                    <a:pt x="2949755" y="464742"/>
                  </a:lnTo>
                  <a:lnTo>
                    <a:pt x="2919222" y="470915"/>
                  </a:lnTo>
                  <a:lnTo>
                    <a:pt x="78486" y="470915"/>
                  </a:lnTo>
                  <a:lnTo>
                    <a:pt x="47952" y="464742"/>
                  </a:lnTo>
                  <a:lnTo>
                    <a:pt x="23002" y="447913"/>
                  </a:lnTo>
                  <a:lnTo>
                    <a:pt x="6173" y="422963"/>
                  </a:lnTo>
                  <a:lnTo>
                    <a:pt x="0" y="392429"/>
                  </a:lnTo>
                  <a:lnTo>
                    <a:pt x="0" y="7848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804408" y="2593086"/>
            <a:ext cx="202501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Assess 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Readiness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727191" y="3110483"/>
            <a:ext cx="3023870" cy="498475"/>
            <a:chOff x="5727191" y="3110483"/>
            <a:chExt cx="3023870" cy="498475"/>
          </a:xfrm>
        </p:grpSpPr>
        <p:sp>
          <p:nvSpPr>
            <p:cNvPr id="13" name="object 13"/>
            <p:cNvSpPr/>
            <p:nvPr/>
          </p:nvSpPr>
          <p:spPr>
            <a:xfrm>
              <a:off x="5740145" y="3123437"/>
              <a:ext cx="2997835" cy="472440"/>
            </a:xfrm>
            <a:custGeom>
              <a:avLst/>
              <a:gdLst/>
              <a:ahLst/>
              <a:cxnLst/>
              <a:rect l="l" t="t" r="r" b="b"/>
              <a:pathLst>
                <a:path w="2997834" h="472439">
                  <a:moveTo>
                    <a:pt x="2918968" y="0"/>
                  </a:moveTo>
                  <a:lnTo>
                    <a:pt x="78739" y="0"/>
                  </a:lnTo>
                  <a:lnTo>
                    <a:pt x="48113" y="6195"/>
                  </a:lnTo>
                  <a:lnTo>
                    <a:pt x="23082" y="23082"/>
                  </a:lnTo>
                  <a:lnTo>
                    <a:pt x="6195" y="48113"/>
                  </a:lnTo>
                  <a:lnTo>
                    <a:pt x="0" y="78739"/>
                  </a:lnTo>
                  <a:lnTo>
                    <a:pt x="0" y="393700"/>
                  </a:lnTo>
                  <a:lnTo>
                    <a:pt x="6195" y="424326"/>
                  </a:lnTo>
                  <a:lnTo>
                    <a:pt x="23082" y="449357"/>
                  </a:lnTo>
                  <a:lnTo>
                    <a:pt x="48113" y="466244"/>
                  </a:lnTo>
                  <a:lnTo>
                    <a:pt x="78739" y="472439"/>
                  </a:lnTo>
                  <a:lnTo>
                    <a:pt x="2918968" y="472439"/>
                  </a:lnTo>
                  <a:lnTo>
                    <a:pt x="2949594" y="466244"/>
                  </a:lnTo>
                  <a:lnTo>
                    <a:pt x="2974625" y="449357"/>
                  </a:lnTo>
                  <a:lnTo>
                    <a:pt x="2991512" y="424326"/>
                  </a:lnTo>
                  <a:lnTo>
                    <a:pt x="2997707" y="393700"/>
                  </a:lnTo>
                  <a:lnTo>
                    <a:pt x="2997707" y="78739"/>
                  </a:lnTo>
                  <a:lnTo>
                    <a:pt x="2991512" y="48113"/>
                  </a:lnTo>
                  <a:lnTo>
                    <a:pt x="2974625" y="23082"/>
                  </a:lnTo>
                  <a:lnTo>
                    <a:pt x="2949594" y="6195"/>
                  </a:lnTo>
                  <a:lnTo>
                    <a:pt x="2918968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40145" y="3123437"/>
              <a:ext cx="2997835" cy="472440"/>
            </a:xfrm>
            <a:custGeom>
              <a:avLst/>
              <a:gdLst/>
              <a:ahLst/>
              <a:cxnLst/>
              <a:rect l="l" t="t" r="r" b="b"/>
              <a:pathLst>
                <a:path w="2997834" h="472439">
                  <a:moveTo>
                    <a:pt x="0" y="78739"/>
                  </a:moveTo>
                  <a:lnTo>
                    <a:pt x="6195" y="48113"/>
                  </a:lnTo>
                  <a:lnTo>
                    <a:pt x="23082" y="23082"/>
                  </a:lnTo>
                  <a:lnTo>
                    <a:pt x="48113" y="6195"/>
                  </a:lnTo>
                  <a:lnTo>
                    <a:pt x="78739" y="0"/>
                  </a:lnTo>
                  <a:lnTo>
                    <a:pt x="2918968" y="0"/>
                  </a:lnTo>
                  <a:lnTo>
                    <a:pt x="2949594" y="6195"/>
                  </a:lnTo>
                  <a:lnTo>
                    <a:pt x="2974625" y="23082"/>
                  </a:lnTo>
                  <a:lnTo>
                    <a:pt x="2991512" y="48113"/>
                  </a:lnTo>
                  <a:lnTo>
                    <a:pt x="2997707" y="78739"/>
                  </a:lnTo>
                  <a:lnTo>
                    <a:pt x="2997707" y="393700"/>
                  </a:lnTo>
                  <a:lnTo>
                    <a:pt x="2991512" y="424326"/>
                  </a:lnTo>
                  <a:lnTo>
                    <a:pt x="2974625" y="449357"/>
                  </a:lnTo>
                  <a:lnTo>
                    <a:pt x="2949594" y="466244"/>
                  </a:lnTo>
                  <a:lnTo>
                    <a:pt x="2918968" y="472439"/>
                  </a:lnTo>
                  <a:lnTo>
                    <a:pt x="78739" y="472439"/>
                  </a:lnTo>
                  <a:lnTo>
                    <a:pt x="48113" y="466244"/>
                  </a:lnTo>
                  <a:lnTo>
                    <a:pt x="23082" y="449357"/>
                  </a:lnTo>
                  <a:lnTo>
                    <a:pt x="6195" y="424326"/>
                  </a:lnTo>
                  <a:lnTo>
                    <a:pt x="0" y="393700"/>
                  </a:lnTo>
                  <a:lnTo>
                    <a:pt x="0" y="7873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804408" y="3131057"/>
            <a:ext cx="1960880" cy="4241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450"/>
              </a:lnSpc>
              <a:spcBef>
                <a:spcPts val="34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Identify Malnutrition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QI </a:t>
            </a:r>
            <a:r>
              <a:rPr sz="1400" b="1" spc="-3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Opportunities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727191" y="3741420"/>
            <a:ext cx="3023870" cy="497205"/>
            <a:chOff x="5727191" y="3741420"/>
            <a:chExt cx="3023870" cy="497205"/>
          </a:xfrm>
        </p:grpSpPr>
        <p:sp>
          <p:nvSpPr>
            <p:cNvPr id="17" name="object 17"/>
            <p:cNvSpPr/>
            <p:nvPr/>
          </p:nvSpPr>
          <p:spPr>
            <a:xfrm>
              <a:off x="5740145" y="3754374"/>
              <a:ext cx="2997835" cy="471170"/>
            </a:xfrm>
            <a:custGeom>
              <a:avLst/>
              <a:gdLst/>
              <a:ahLst/>
              <a:cxnLst/>
              <a:rect l="l" t="t" r="r" b="b"/>
              <a:pathLst>
                <a:path w="2997834" h="471170">
                  <a:moveTo>
                    <a:pt x="2919222" y="0"/>
                  </a:moveTo>
                  <a:lnTo>
                    <a:pt x="78486" y="0"/>
                  </a:lnTo>
                  <a:lnTo>
                    <a:pt x="47952" y="6173"/>
                  </a:lnTo>
                  <a:lnTo>
                    <a:pt x="23002" y="23002"/>
                  </a:lnTo>
                  <a:lnTo>
                    <a:pt x="6173" y="47952"/>
                  </a:lnTo>
                  <a:lnTo>
                    <a:pt x="0" y="78486"/>
                  </a:lnTo>
                  <a:lnTo>
                    <a:pt x="0" y="392430"/>
                  </a:lnTo>
                  <a:lnTo>
                    <a:pt x="6173" y="422963"/>
                  </a:lnTo>
                  <a:lnTo>
                    <a:pt x="23002" y="447913"/>
                  </a:lnTo>
                  <a:lnTo>
                    <a:pt x="47952" y="464742"/>
                  </a:lnTo>
                  <a:lnTo>
                    <a:pt x="78486" y="470915"/>
                  </a:lnTo>
                  <a:lnTo>
                    <a:pt x="2919222" y="470915"/>
                  </a:lnTo>
                  <a:lnTo>
                    <a:pt x="2949755" y="464742"/>
                  </a:lnTo>
                  <a:lnTo>
                    <a:pt x="2974705" y="447913"/>
                  </a:lnTo>
                  <a:lnTo>
                    <a:pt x="2991534" y="422963"/>
                  </a:lnTo>
                  <a:lnTo>
                    <a:pt x="2997707" y="392430"/>
                  </a:lnTo>
                  <a:lnTo>
                    <a:pt x="2997707" y="78486"/>
                  </a:lnTo>
                  <a:lnTo>
                    <a:pt x="2991534" y="47952"/>
                  </a:lnTo>
                  <a:lnTo>
                    <a:pt x="2974705" y="23002"/>
                  </a:lnTo>
                  <a:lnTo>
                    <a:pt x="2949755" y="6173"/>
                  </a:lnTo>
                  <a:lnTo>
                    <a:pt x="291922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40145" y="3754374"/>
              <a:ext cx="2997835" cy="471170"/>
            </a:xfrm>
            <a:custGeom>
              <a:avLst/>
              <a:gdLst/>
              <a:ahLst/>
              <a:cxnLst/>
              <a:rect l="l" t="t" r="r" b="b"/>
              <a:pathLst>
                <a:path w="2997834" h="471170">
                  <a:moveTo>
                    <a:pt x="0" y="78486"/>
                  </a:moveTo>
                  <a:lnTo>
                    <a:pt x="6173" y="47952"/>
                  </a:lnTo>
                  <a:lnTo>
                    <a:pt x="23002" y="23002"/>
                  </a:lnTo>
                  <a:lnTo>
                    <a:pt x="47952" y="6173"/>
                  </a:lnTo>
                  <a:lnTo>
                    <a:pt x="78486" y="0"/>
                  </a:lnTo>
                  <a:lnTo>
                    <a:pt x="2919222" y="0"/>
                  </a:lnTo>
                  <a:lnTo>
                    <a:pt x="2949755" y="6173"/>
                  </a:lnTo>
                  <a:lnTo>
                    <a:pt x="2974705" y="23002"/>
                  </a:lnTo>
                  <a:lnTo>
                    <a:pt x="2991534" y="47952"/>
                  </a:lnTo>
                  <a:lnTo>
                    <a:pt x="2997707" y="78486"/>
                  </a:lnTo>
                  <a:lnTo>
                    <a:pt x="2997707" y="392430"/>
                  </a:lnTo>
                  <a:lnTo>
                    <a:pt x="2991534" y="422963"/>
                  </a:lnTo>
                  <a:lnTo>
                    <a:pt x="2974705" y="447913"/>
                  </a:lnTo>
                  <a:lnTo>
                    <a:pt x="2949755" y="464742"/>
                  </a:lnTo>
                  <a:lnTo>
                    <a:pt x="2919222" y="470915"/>
                  </a:lnTo>
                  <a:lnTo>
                    <a:pt x="78486" y="470915"/>
                  </a:lnTo>
                  <a:lnTo>
                    <a:pt x="47952" y="464742"/>
                  </a:lnTo>
                  <a:lnTo>
                    <a:pt x="23002" y="447913"/>
                  </a:lnTo>
                  <a:lnTo>
                    <a:pt x="6173" y="422963"/>
                  </a:lnTo>
                  <a:lnTo>
                    <a:pt x="0" y="392430"/>
                  </a:lnTo>
                  <a:lnTo>
                    <a:pt x="0" y="7848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727191" y="5294376"/>
            <a:ext cx="3023870" cy="497205"/>
            <a:chOff x="5727191" y="5294376"/>
            <a:chExt cx="3023870" cy="497205"/>
          </a:xfrm>
        </p:grpSpPr>
        <p:sp>
          <p:nvSpPr>
            <p:cNvPr id="20" name="object 20"/>
            <p:cNvSpPr/>
            <p:nvPr/>
          </p:nvSpPr>
          <p:spPr>
            <a:xfrm>
              <a:off x="5740145" y="5307330"/>
              <a:ext cx="2997835" cy="471170"/>
            </a:xfrm>
            <a:custGeom>
              <a:avLst/>
              <a:gdLst/>
              <a:ahLst/>
              <a:cxnLst/>
              <a:rect l="l" t="t" r="r" b="b"/>
              <a:pathLst>
                <a:path w="2997834" h="471170">
                  <a:moveTo>
                    <a:pt x="2919222" y="0"/>
                  </a:moveTo>
                  <a:lnTo>
                    <a:pt x="78486" y="0"/>
                  </a:lnTo>
                  <a:lnTo>
                    <a:pt x="47952" y="6173"/>
                  </a:lnTo>
                  <a:lnTo>
                    <a:pt x="23002" y="23002"/>
                  </a:lnTo>
                  <a:lnTo>
                    <a:pt x="6173" y="47952"/>
                  </a:lnTo>
                  <a:lnTo>
                    <a:pt x="0" y="78486"/>
                  </a:lnTo>
                  <a:lnTo>
                    <a:pt x="0" y="392430"/>
                  </a:lnTo>
                  <a:lnTo>
                    <a:pt x="6173" y="422979"/>
                  </a:lnTo>
                  <a:lnTo>
                    <a:pt x="23002" y="447927"/>
                  </a:lnTo>
                  <a:lnTo>
                    <a:pt x="47952" y="464747"/>
                  </a:lnTo>
                  <a:lnTo>
                    <a:pt x="78486" y="470916"/>
                  </a:lnTo>
                  <a:lnTo>
                    <a:pt x="2919222" y="470916"/>
                  </a:lnTo>
                  <a:lnTo>
                    <a:pt x="2949755" y="464747"/>
                  </a:lnTo>
                  <a:lnTo>
                    <a:pt x="2974705" y="447927"/>
                  </a:lnTo>
                  <a:lnTo>
                    <a:pt x="2991534" y="422979"/>
                  </a:lnTo>
                  <a:lnTo>
                    <a:pt x="2997707" y="392430"/>
                  </a:lnTo>
                  <a:lnTo>
                    <a:pt x="2997707" y="78486"/>
                  </a:lnTo>
                  <a:lnTo>
                    <a:pt x="2991534" y="47952"/>
                  </a:lnTo>
                  <a:lnTo>
                    <a:pt x="2974705" y="23002"/>
                  </a:lnTo>
                  <a:lnTo>
                    <a:pt x="2949755" y="6173"/>
                  </a:lnTo>
                  <a:lnTo>
                    <a:pt x="291922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40145" y="5307330"/>
              <a:ext cx="2997835" cy="471170"/>
            </a:xfrm>
            <a:custGeom>
              <a:avLst/>
              <a:gdLst/>
              <a:ahLst/>
              <a:cxnLst/>
              <a:rect l="l" t="t" r="r" b="b"/>
              <a:pathLst>
                <a:path w="2997834" h="471170">
                  <a:moveTo>
                    <a:pt x="0" y="78486"/>
                  </a:moveTo>
                  <a:lnTo>
                    <a:pt x="6173" y="47952"/>
                  </a:lnTo>
                  <a:lnTo>
                    <a:pt x="23002" y="23002"/>
                  </a:lnTo>
                  <a:lnTo>
                    <a:pt x="47952" y="6173"/>
                  </a:lnTo>
                  <a:lnTo>
                    <a:pt x="78486" y="0"/>
                  </a:lnTo>
                  <a:lnTo>
                    <a:pt x="2919222" y="0"/>
                  </a:lnTo>
                  <a:lnTo>
                    <a:pt x="2949755" y="6173"/>
                  </a:lnTo>
                  <a:lnTo>
                    <a:pt x="2974705" y="23002"/>
                  </a:lnTo>
                  <a:lnTo>
                    <a:pt x="2991534" y="47952"/>
                  </a:lnTo>
                  <a:lnTo>
                    <a:pt x="2997707" y="78486"/>
                  </a:lnTo>
                  <a:lnTo>
                    <a:pt x="2997707" y="392430"/>
                  </a:lnTo>
                  <a:lnTo>
                    <a:pt x="2991534" y="422979"/>
                  </a:lnTo>
                  <a:lnTo>
                    <a:pt x="2974705" y="447927"/>
                  </a:lnTo>
                  <a:lnTo>
                    <a:pt x="2949755" y="464747"/>
                  </a:lnTo>
                  <a:lnTo>
                    <a:pt x="2919222" y="470916"/>
                  </a:lnTo>
                  <a:lnTo>
                    <a:pt x="78486" y="470916"/>
                  </a:lnTo>
                  <a:lnTo>
                    <a:pt x="47952" y="464747"/>
                  </a:lnTo>
                  <a:lnTo>
                    <a:pt x="23002" y="447927"/>
                  </a:lnTo>
                  <a:lnTo>
                    <a:pt x="6173" y="422979"/>
                  </a:lnTo>
                  <a:lnTo>
                    <a:pt x="0" y="392430"/>
                  </a:lnTo>
                  <a:lnTo>
                    <a:pt x="0" y="7848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804408" y="3853052"/>
            <a:ext cx="2823845" cy="18853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Access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 Toolkit</a:t>
            </a:r>
            <a:endParaRPr sz="1400">
              <a:latin typeface="Arial"/>
              <a:cs typeface="Arial"/>
            </a:endParaRPr>
          </a:p>
          <a:p>
            <a:pPr marL="145415" indent="-114935">
              <a:lnSpc>
                <a:spcPct val="100000"/>
              </a:lnSpc>
              <a:spcBef>
                <a:spcPts val="1045"/>
              </a:spcBef>
              <a:buFont typeface="Arial"/>
              <a:buChar char="•"/>
              <a:tabLst>
                <a:tab pos="146050" algn="l"/>
              </a:tabLst>
            </a:pPr>
            <a:r>
              <a:rPr sz="1400" b="1" spc="-15" dirty="0">
                <a:latin typeface="Arial"/>
                <a:cs typeface="Arial"/>
              </a:rPr>
              <a:t>Training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Materials</a:t>
            </a:r>
            <a:endParaRPr sz="1400">
              <a:latin typeface="Arial"/>
              <a:cs typeface="Arial"/>
            </a:endParaRPr>
          </a:p>
          <a:p>
            <a:pPr marL="145415" indent="-1149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46050" algn="l"/>
              </a:tabLst>
            </a:pPr>
            <a:r>
              <a:rPr sz="1400" b="1" spc="-5" dirty="0">
                <a:latin typeface="Arial"/>
                <a:cs typeface="Arial"/>
              </a:rPr>
              <a:t>Clinical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Workflow</a:t>
            </a:r>
            <a:endParaRPr sz="1400">
              <a:latin typeface="Arial"/>
              <a:cs typeface="Arial"/>
            </a:endParaRPr>
          </a:p>
          <a:p>
            <a:pPr marL="145415" marR="1078865" indent="-114300">
              <a:lnSpc>
                <a:spcPts val="1450"/>
              </a:lnSpc>
              <a:spcBef>
                <a:spcPts val="325"/>
              </a:spcBef>
              <a:buFont typeface="Arial"/>
              <a:buChar char="•"/>
              <a:tabLst>
                <a:tab pos="146050" algn="l"/>
              </a:tabLst>
            </a:pPr>
            <a:r>
              <a:rPr sz="1400" b="1" spc="-5" dirty="0">
                <a:latin typeface="Arial"/>
                <a:cs typeface="Arial"/>
              </a:rPr>
              <a:t>Best </a:t>
            </a:r>
            <a:r>
              <a:rPr sz="1400" b="1" dirty="0">
                <a:latin typeface="Arial"/>
                <a:cs typeface="Arial"/>
              </a:rPr>
              <a:t>Practice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R</a:t>
            </a:r>
            <a:r>
              <a:rPr sz="1400" b="1" dirty="0">
                <a:latin typeface="Arial"/>
                <a:cs typeface="Arial"/>
              </a:rPr>
              <a:t>ec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mme</a:t>
            </a:r>
            <a:r>
              <a:rPr sz="1400" b="1" spc="-10" dirty="0">
                <a:latin typeface="Arial"/>
                <a:cs typeface="Arial"/>
              </a:rPr>
              <a:t>nd</a:t>
            </a:r>
            <a:r>
              <a:rPr sz="1400" b="1" dirty="0">
                <a:latin typeface="Arial"/>
                <a:cs typeface="Arial"/>
              </a:rPr>
              <a:t>ati</a:t>
            </a:r>
            <a:r>
              <a:rPr sz="1400" b="1" spc="-10" dirty="0">
                <a:latin typeface="Arial"/>
                <a:cs typeface="Arial"/>
              </a:rPr>
              <a:t>on</a:t>
            </a:r>
            <a:r>
              <a:rPr sz="1400" b="1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145415" indent="-11493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146050" algn="l"/>
              </a:tabLst>
            </a:pPr>
            <a:r>
              <a:rPr sz="1400" b="1" spc="-5" dirty="0">
                <a:latin typeface="Arial"/>
                <a:cs typeface="Arial"/>
              </a:rPr>
              <a:t>Data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Collection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Tools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  <a:spcBef>
                <a:spcPts val="335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Appendix:</a:t>
            </a:r>
            <a:r>
              <a:rPr sz="14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Principles</a:t>
            </a:r>
            <a:r>
              <a:rPr sz="1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Models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r>
              <a:rPr sz="1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Improvement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535940" y="1694179"/>
            <a:ext cx="3505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Includes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implementation resources: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3444" y="2090419"/>
            <a:ext cx="4330065" cy="2830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Soliciting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leadership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buy-in</a:t>
            </a:r>
            <a:endParaRPr sz="1600">
              <a:latin typeface="Arial"/>
              <a:cs typeface="Arial"/>
            </a:endParaRPr>
          </a:p>
          <a:p>
            <a:pPr marL="299085" marR="387985" indent="-28702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Identifying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 quality improvement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project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based on </a:t>
            </a:r>
            <a:r>
              <a:rPr sz="1600" spc="-10" dirty="0">
                <a:latin typeface="Arial"/>
                <a:cs typeface="Arial"/>
              </a:rPr>
              <a:t>your </a:t>
            </a:r>
            <a:r>
              <a:rPr sz="1600" spc="-5" dirty="0">
                <a:latin typeface="Arial"/>
                <a:cs typeface="Arial"/>
              </a:rPr>
              <a:t>hospital’s existing </a:t>
            </a:r>
            <a:r>
              <a:rPr sz="1600" spc="-10" dirty="0">
                <a:latin typeface="Arial"/>
                <a:cs typeface="Arial"/>
              </a:rPr>
              <a:t>care </a:t>
            </a:r>
            <a:r>
              <a:rPr sz="1600" spc="-5" dirty="0">
                <a:latin typeface="Arial"/>
                <a:cs typeface="Arial"/>
              </a:rPr>
              <a:t> practices</a:t>
            </a:r>
            <a:endParaRPr sz="1600">
              <a:latin typeface="Arial"/>
              <a:cs typeface="Arial"/>
            </a:endParaRPr>
          </a:p>
          <a:p>
            <a:pPr marL="299085" marR="387985" indent="-28702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Understanding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best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practices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optimal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malnutrition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care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5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Using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tools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support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education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  <a:p>
            <a:pPr marL="299085" marR="894080" indent="-28702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10" dirty="0">
                <a:latin typeface="Arial"/>
                <a:cs typeface="Arial"/>
              </a:rPr>
              <a:t>Tracking </a:t>
            </a:r>
            <a:r>
              <a:rPr sz="1600" spc="-5" dirty="0">
                <a:latin typeface="Arial"/>
                <a:cs typeface="Arial"/>
              </a:rPr>
              <a:t>changes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care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with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data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management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information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5047869"/>
            <a:ext cx="460438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May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potentially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improve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patient and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economic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outcomes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interest,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such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readmissions and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length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508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MQii</a:t>
            </a:r>
            <a:r>
              <a:rPr spc="145" dirty="0"/>
              <a:t> </a:t>
            </a:r>
            <a:r>
              <a:rPr spc="15" dirty="0"/>
              <a:t>Tools</a:t>
            </a:r>
            <a:r>
              <a:rPr spc="215" dirty="0"/>
              <a:t> </a:t>
            </a:r>
            <a:r>
              <a:rPr spc="75" dirty="0"/>
              <a:t>Reflect</a:t>
            </a:r>
            <a:r>
              <a:rPr spc="195" dirty="0"/>
              <a:t> </a:t>
            </a:r>
            <a:r>
              <a:rPr spc="65" dirty="0"/>
              <a:t>Best</a:t>
            </a:r>
            <a:r>
              <a:rPr spc="195" dirty="0"/>
              <a:t> </a:t>
            </a:r>
            <a:r>
              <a:rPr spc="75" dirty="0"/>
              <a:t>Practices</a:t>
            </a:r>
            <a:r>
              <a:rPr spc="200" dirty="0"/>
              <a:t> </a:t>
            </a:r>
            <a:r>
              <a:rPr spc="75" dirty="0"/>
              <a:t>across</a:t>
            </a:r>
            <a:r>
              <a:rPr spc="190" dirty="0"/>
              <a:t> </a:t>
            </a:r>
            <a:r>
              <a:rPr spc="60" dirty="0"/>
              <a:t>the </a:t>
            </a:r>
            <a:r>
              <a:rPr spc="-655" dirty="0"/>
              <a:t> </a:t>
            </a:r>
            <a:r>
              <a:rPr spc="80" dirty="0"/>
              <a:t>Malnutrition</a:t>
            </a:r>
            <a:r>
              <a:rPr spc="220" dirty="0"/>
              <a:t> </a:t>
            </a:r>
            <a:r>
              <a:rPr spc="65" dirty="0"/>
              <a:t>Care</a:t>
            </a:r>
            <a:r>
              <a:rPr spc="200" dirty="0"/>
              <a:t> </a:t>
            </a:r>
            <a:r>
              <a:rPr spc="75" dirty="0"/>
              <a:t>Continuum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09901" y="6208572"/>
            <a:ext cx="479806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=</a:t>
            </a:r>
            <a:r>
              <a:rPr sz="1050" b="1" spc="-5" dirty="0">
                <a:latin typeface="Arial"/>
                <a:cs typeface="Arial"/>
              </a:rPr>
              <a:t> </a:t>
            </a:r>
            <a:r>
              <a:rPr sz="1050" b="1" spc="5" dirty="0">
                <a:latin typeface="Arial"/>
                <a:cs typeface="Arial"/>
              </a:rPr>
              <a:t>Measure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developed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to</a:t>
            </a:r>
            <a:r>
              <a:rPr sz="1050" b="1" spc="-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address</a:t>
            </a:r>
            <a:r>
              <a:rPr sz="1050" b="1" spc="-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this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step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in</a:t>
            </a:r>
            <a:r>
              <a:rPr sz="1050" b="1" spc="-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the</a:t>
            </a:r>
            <a:r>
              <a:rPr sz="1050" b="1" spc="-10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malnutrition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care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workflow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0717" y="6485940"/>
            <a:ext cx="600202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*Measures for monitoring and evaluation, and discharge planning were not technically feasible due </a:t>
            </a:r>
            <a:r>
              <a:rPr sz="1050" spc="-5" dirty="0">
                <a:latin typeface="Arial"/>
                <a:cs typeface="Arial"/>
              </a:rPr>
              <a:t>to </a:t>
            </a:r>
            <a:r>
              <a:rPr sz="1050" spc="-28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limitations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availability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of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measure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data.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6506" y="6403949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64970" y="6186678"/>
            <a:ext cx="340360" cy="245745"/>
          </a:xfrm>
          <a:custGeom>
            <a:avLst/>
            <a:gdLst/>
            <a:ahLst/>
            <a:cxnLst/>
            <a:rect l="l" t="t" r="r" b="b"/>
            <a:pathLst>
              <a:path w="340360" h="245745">
                <a:moveTo>
                  <a:pt x="0" y="245364"/>
                </a:moveTo>
                <a:lnTo>
                  <a:pt x="339851" y="245364"/>
                </a:lnTo>
                <a:lnTo>
                  <a:pt x="339851" y="0"/>
                </a:lnTo>
                <a:lnTo>
                  <a:pt x="0" y="0"/>
                </a:lnTo>
                <a:lnTo>
                  <a:pt x="0" y="245364"/>
                </a:lnTo>
                <a:close/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76784" y="1563624"/>
            <a:ext cx="8684260" cy="780415"/>
            <a:chOff x="176784" y="1563624"/>
            <a:chExt cx="8684260" cy="780415"/>
          </a:xfrm>
        </p:grpSpPr>
        <p:sp>
          <p:nvSpPr>
            <p:cNvPr id="8" name="object 8"/>
            <p:cNvSpPr/>
            <p:nvPr/>
          </p:nvSpPr>
          <p:spPr>
            <a:xfrm>
              <a:off x="6573012" y="1592580"/>
              <a:ext cx="2258695" cy="722630"/>
            </a:xfrm>
            <a:custGeom>
              <a:avLst/>
              <a:gdLst/>
              <a:ahLst/>
              <a:cxnLst/>
              <a:rect l="l" t="t" r="r" b="b"/>
              <a:pathLst>
                <a:path w="2258695" h="722630">
                  <a:moveTo>
                    <a:pt x="1897380" y="0"/>
                  </a:moveTo>
                  <a:lnTo>
                    <a:pt x="1897380" y="180594"/>
                  </a:lnTo>
                  <a:lnTo>
                    <a:pt x="0" y="180594"/>
                  </a:lnTo>
                  <a:lnTo>
                    <a:pt x="0" y="541782"/>
                  </a:lnTo>
                  <a:lnTo>
                    <a:pt x="1897380" y="541782"/>
                  </a:lnTo>
                  <a:lnTo>
                    <a:pt x="1897380" y="722376"/>
                  </a:lnTo>
                  <a:lnTo>
                    <a:pt x="2258568" y="361188"/>
                  </a:lnTo>
                  <a:lnTo>
                    <a:pt x="1897380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73012" y="1592580"/>
              <a:ext cx="2258695" cy="722630"/>
            </a:xfrm>
            <a:custGeom>
              <a:avLst/>
              <a:gdLst/>
              <a:ahLst/>
              <a:cxnLst/>
              <a:rect l="l" t="t" r="r" b="b"/>
              <a:pathLst>
                <a:path w="2258695" h="722630">
                  <a:moveTo>
                    <a:pt x="0" y="180594"/>
                  </a:moveTo>
                  <a:lnTo>
                    <a:pt x="1897380" y="180594"/>
                  </a:lnTo>
                  <a:lnTo>
                    <a:pt x="1897380" y="0"/>
                  </a:lnTo>
                  <a:lnTo>
                    <a:pt x="2258568" y="361188"/>
                  </a:lnTo>
                  <a:lnTo>
                    <a:pt x="1897380" y="722376"/>
                  </a:lnTo>
                  <a:lnTo>
                    <a:pt x="1897380" y="541782"/>
                  </a:lnTo>
                  <a:lnTo>
                    <a:pt x="0" y="541782"/>
                  </a:lnTo>
                  <a:lnTo>
                    <a:pt x="0" y="180594"/>
                  </a:lnTo>
                  <a:close/>
                </a:path>
              </a:pathLst>
            </a:custGeom>
            <a:ln w="579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45607" y="1592580"/>
              <a:ext cx="2044064" cy="722630"/>
            </a:xfrm>
            <a:custGeom>
              <a:avLst/>
              <a:gdLst/>
              <a:ahLst/>
              <a:cxnLst/>
              <a:rect l="l" t="t" r="r" b="b"/>
              <a:pathLst>
                <a:path w="2044065" h="722630">
                  <a:moveTo>
                    <a:pt x="1682495" y="0"/>
                  </a:moveTo>
                  <a:lnTo>
                    <a:pt x="1682495" y="180594"/>
                  </a:lnTo>
                  <a:lnTo>
                    <a:pt x="0" y="180594"/>
                  </a:lnTo>
                  <a:lnTo>
                    <a:pt x="0" y="541782"/>
                  </a:lnTo>
                  <a:lnTo>
                    <a:pt x="1682495" y="541782"/>
                  </a:lnTo>
                  <a:lnTo>
                    <a:pt x="1682495" y="722376"/>
                  </a:lnTo>
                  <a:lnTo>
                    <a:pt x="2043684" y="361188"/>
                  </a:lnTo>
                  <a:lnTo>
                    <a:pt x="1682495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45607" y="1592580"/>
              <a:ext cx="2044064" cy="722630"/>
            </a:xfrm>
            <a:custGeom>
              <a:avLst/>
              <a:gdLst/>
              <a:ahLst/>
              <a:cxnLst/>
              <a:rect l="l" t="t" r="r" b="b"/>
              <a:pathLst>
                <a:path w="2044065" h="722630">
                  <a:moveTo>
                    <a:pt x="0" y="180594"/>
                  </a:moveTo>
                  <a:lnTo>
                    <a:pt x="1682495" y="180594"/>
                  </a:lnTo>
                  <a:lnTo>
                    <a:pt x="1682495" y="0"/>
                  </a:lnTo>
                  <a:lnTo>
                    <a:pt x="2043684" y="361188"/>
                  </a:lnTo>
                  <a:lnTo>
                    <a:pt x="1682495" y="722376"/>
                  </a:lnTo>
                  <a:lnTo>
                    <a:pt x="1682495" y="541782"/>
                  </a:lnTo>
                  <a:lnTo>
                    <a:pt x="0" y="541782"/>
                  </a:lnTo>
                  <a:lnTo>
                    <a:pt x="0" y="180594"/>
                  </a:lnTo>
                  <a:close/>
                </a:path>
              </a:pathLst>
            </a:custGeom>
            <a:ln w="579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63339" y="1592580"/>
              <a:ext cx="1973580" cy="722630"/>
            </a:xfrm>
            <a:custGeom>
              <a:avLst/>
              <a:gdLst/>
              <a:ahLst/>
              <a:cxnLst/>
              <a:rect l="l" t="t" r="r" b="b"/>
              <a:pathLst>
                <a:path w="1973579" h="722630">
                  <a:moveTo>
                    <a:pt x="1612392" y="0"/>
                  </a:moveTo>
                  <a:lnTo>
                    <a:pt x="1612392" y="180594"/>
                  </a:lnTo>
                  <a:lnTo>
                    <a:pt x="0" y="180594"/>
                  </a:lnTo>
                  <a:lnTo>
                    <a:pt x="0" y="541782"/>
                  </a:lnTo>
                  <a:lnTo>
                    <a:pt x="1612392" y="541782"/>
                  </a:lnTo>
                  <a:lnTo>
                    <a:pt x="1612392" y="722376"/>
                  </a:lnTo>
                  <a:lnTo>
                    <a:pt x="1973580" y="361188"/>
                  </a:lnTo>
                  <a:lnTo>
                    <a:pt x="161239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63339" y="1592580"/>
              <a:ext cx="1973580" cy="722630"/>
            </a:xfrm>
            <a:custGeom>
              <a:avLst/>
              <a:gdLst/>
              <a:ahLst/>
              <a:cxnLst/>
              <a:rect l="l" t="t" r="r" b="b"/>
              <a:pathLst>
                <a:path w="1973579" h="722630">
                  <a:moveTo>
                    <a:pt x="0" y="180594"/>
                  </a:moveTo>
                  <a:lnTo>
                    <a:pt x="1612392" y="180594"/>
                  </a:lnTo>
                  <a:lnTo>
                    <a:pt x="1612392" y="0"/>
                  </a:lnTo>
                  <a:lnTo>
                    <a:pt x="1973580" y="361188"/>
                  </a:lnTo>
                  <a:lnTo>
                    <a:pt x="1612392" y="722376"/>
                  </a:lnTo>
                  <a:lnTo>
                    <a:pt x="1612392" y="541782"/>
                  </a:lnTo>
                  <a:lnTo>
                    <a:pt x="0" y="541782"/>
                  </a:lnTo>
                  <a:lnTo>
                    <a:pt x="0" y="180594"/>
                  </a:lnTo>
                  <a:close/>
                </a:path>
              </a:pathLst>
            </a:custGeom>
            <a:ln w="579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670048" y="1592580"/>
              <a:ext cx="1757680" cy="722630"/>
            </a:xfrm>
            <a:custGeom>
              <a:avLst/>
              <a:gdLst/>
              <a:ahLst/>
              <a:cxnLst/>
              <a:rect l="l" t="t" r="r" b="b"/>
              <a:pathLst>
                <a:path w="1757679" h="722630">
                  <a:moveTo>
                    <a:pt x="1395984" y="0"/>
                  </a:moveTo>
                  <a:lnTo>
                    <a:pt x="1395984" y="180594"/>
                  </a:lnTo>
                  <a:lnTo>
                    <a:pt x="0" y="180594"/>
                  </a:lnTo>
                  <a:lnTo>
                    <a:pt x="0" y="541782"/>
                  </a:lnTo>
                  <a:lnTo>
                    <a:pt x="1395984" y="541782"/>
                  </a:lnTo>
                  <a:lnTo>
                    <a:pt x="1395984" y="722376"/>
                  </a:lnTo>
                  <a:lnTo>
                    <a:pt x="1757172" y="361188"/>
                  </a:lnTo>
                  <a:lnTo>
                    <a:pt x="139598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70048" y="1592580"/>
              <a:ext cx="1757680" cy="722630"/>
            </a:xfrm>
            <a:custGeom>
              <a:avLst/>
              <a:gdLst/>
              <a:ahLst/>
              <a:cxnLst/>
              <a:rect l="l" t="t" r="r" b="b"/>
              <a:pathLst>
                <a:path w="1757679" h="722630">
                  <a:moveTo>
                    <a:pt x="0" y="180594"/>
                  </a:moveTo>
                  <a:lnTo>
                    <a:pt x="1395984" y="180594"/>
                  </a:lnTo>
                  <a:lnTo>
                    <a:pt x="1395984" y="0"/>
                  </a:lnTo>
                  <a:lnTo>
                    <a:pt x="1757172" y="361188"/>
                  </a:lnTo>
                  <a:lnTo>
                    <a:pt x="1395984" y="722376"/>
                  </a:lnTo>
                  <a:lnTo>
                    <a:pt x="1395984" y="541782"/>
                  </a:lnTo>
                  <a:lnTo>
                    <a:pt x="0" y="541782"/>
                  </a:lnTo>
                  <a:lnTo>
                    <a:pt x="0" y="180594"/>
                  </a:lnTo>
                  <a:close/>
                </a:path>
              </a:pathLst>
            </a:custGeom>
            <a:ln w="579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91995" y="1592580"/>
              <a:ext cx="1708785" cy="722630"/>
            </a:xfrm>
            <a:custGeom>
              <a:avLst/>
              <a:gdLst/>
              <a:ahLst/>
              <a:cxnLst/>
              <a:rect l="l" t="t" r="r" b="b"/>
              <a:pathLst>
                <a:path w="1708785" h="722630">
                  <a:moveTo>
                    <a:pt x="1347216" y="0"/>
                  </a:moveTo>
                  <a:lnTo>
                    <a:pt x="1347216" y="180594"/>
                  </a:lnTo>
                  <a:lnTo>
                    <a:pt x="0" y="180594"/>
                  </a:lnTo>
                  <a:lnTo>
                    <a:pt x="0" y="541782"/>
                  </a:lnTo>
                  <a:lnTo>
                    <a:pt x="1347216" y="541782"/>
                  </a:lnTo>
                  <a:lnTo>
                    <a:pt x="1347216" y="722376"/>
                  </a:lnTo>
                  <a:lnTo>
                    <a:pt x="1708403" y="361188"/>
                  </a:lnTo>
                  <a:lnTo>
                    <a:pt x="1347216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91995" y="1592580"/>
              <a:ext cx="1708785" cy="722630"/>
            </a:xfrm>
            <a:custGeom>
              <a:avLst/>
              <a:gdLst/>
              <a:ahLst/>
              <a:cxnLst/>
              <a:rect l="l" t="t" r="r" b="b"/>
              <a:pathLst>
                <a:path w="1708785" h="722630">
                  <a:moveTo>
                    <a:pt x="0" y="180594"/>
                  </a:moveTo>
                  <a:lnTo>
                    <a:pt x="1347216" y="180594"/>
                  </a:lnTo>
                  <a:lnTo>
                    <a:pt x="1347216" y="0"/>
                  </a:lnTo>
                  <a:lnTo>
                    <a:pt x="1708403" y="361188"/>
                  </a:lnTo>
                  <a:lnTo>
                    <a:pt x="1347216" y="722376"/>
                  </a:lnTo>
                  <a:lnTo>
                    <a:pt x="1347216" y="541782"/>
                  </a:lnTo>
                  <a:lnTo>
                    <a:pt x="0" y="541782"/>
                  </a:lnTo>
                  <a:lnTo>
                    <a:pt x="0" y="180594"/>
                  </a:lnTo>
                  <a:close/>
                </a:path>
              </a:pathLst>
            </a:custGeom>
            <a:ln w="579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5740" y="1592580"/>
              <a:ext cx="1710055" cy="722630"/>
            </a:xfrm>
            <a:custGeom>
              <a:avLst/>
              <a:gdLst/>
              <a:ahLst/>
              <a:cxnLst/>
              <a:rect l="l" t="t" r="r" b="b"/>
              <a:pathLst>
                <a:path w="1710055" h="722630">
                  <a:moveTo>
                    <a:pt x="1348740" y="0"/>
                  </a:moveTo>
                  <a:lnTo>
                    <a:pt x="1348740" y="180594"/>
                  </a:lnTo>
                  <a:lnTo>
                    <a:pt x="0" y="180594"/>
                  </a:lnTo>
                  <a:lnTo>
                    <a:pt x="0" y="541782"/>
                  </a:lnTo>
                  <a:lnTo>
                    <a:pt x="1348740" y="541782"/>
                  </a:lnTo>
                  <a:lnTo>
                    <a:pt x="1348740" y="722376"/>
                  </a:lnTo>
                  <a:lnTo>
                    <a:pt x="1709928" y="361188"/>
                  </a:lnTo>
                  <a:lnTo>
                    <a:pt x="1348740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5740" y="1592580"/>
              <a:ext cx="1710055" cy="722630"/>
            </a:xfrm>
            <a:custGeom>
              <a:avLst/>
              <a:gdLst/>
              <a:ahLst/>
              <a:cxnLst/>
              <a:rect l="l" t="t" r="r" b="b"/>
              <a:pathLst>
                <a:path w="1710055" h="722630">
                  <a:moveTo>
                    <a:pt x="0" y="180594"/>
                  </a:moveTo>
                  <a:lnTo>
                    <a:pt x="1348740" y="180594"/>
                  </a:lnTo>
                  <a:lnTo>
                    <a:pt x="1348740" y="0"/>
                  </a:lnTo>
                  <a:lnTo>
                    <a:pt x="1709928" y="361188"/>
                  </a:lnTo>
                  <a:lnTo>
                    <a:pt x="1348740" y="722376"/>
                  </a:lnTo>
                  <a:lnTo>
                    <a:pt x="1348740" y="541782"/>
                  </a:lnTo>
                  <a:lnTo>
                    <a:pt x="0" y="541782"/>
                  </a:lnTo>
                  <a:lnTo>
                    <a:pt x="0" y="180594"/>
                  </a:lnTo>
                  <a:close/>
                </a:path>
              </a:pathLst>
            </a:custGeom>
            <a:ln w="579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51103" y="1308354"/>
            <a:ext cx="75819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30" dirty="0">
                <a:solidFill>
                  <a:srgbClr val="375F92"/>
                </a:solidFill>
                <a:latin typeface="Arial"/>
                <a:cs typeface="Arial"/>
              </a:rPr>
              <a:t>MQii</a:t>
            </a:r>
            <a:r>
              <a:rPr sz="1600" b="1" spc="114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375F92"/>
                </a:solidFill>
                <a:latin typeface="Arial"/>
                <a:cs typeface="Arial"/>
              </a:rPr>
              <a:t>TOOLKIT</a:t>
            </a:r>
            <a:r>
              <a:rPr sz="1600" b="1" spc="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sz="1600" b="1" spc="1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375F92"/>
                </a:solidFill>
                <a:latin typeface="Arial"/>
                <a:cs typeface="Arial"/>
              </a:rPr>
              <a:t>eCQMs</a:t>
            </a:r>
            <a:r>
              <a:rPr sz="1600" b="1" spc="1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75F92"/>
                </a:solidFill>
                <a:latin typeface="Arial"/>
                <a:cs typeface="Arial"/>
              </a:rPr>
              <a:t>SPAN</a:t>
            </a:r>
            <a:r>
              <a:rPr sz="1600" b="1" spc="1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1600" b="1" spc="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35" dirty="0">
                <a:solidFill>
                  <a:srgbClr val="375F92"/>
                </a:solidFill>
                <a:latin typeface="Arial"/>
                <a:cs typeface="Arial"/>
              </a:rPr>
              <a:t>MALNUTRITION</a:t>
            </a:r>
            <a:r>
              <a:rPr sz="1600" b="1" spc="1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375F92"/>
                </a:solidFill>
                <a:latin typeface="Arial"/>
                <a:cs typeface="Arial"/>
              </a:rPr>
              <a:t>CARE</a:t>
            </a:r>
            <a:r>
              <a:rPr sz="1600" b="1" spc="1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35" dirty="0">
                <a:solidFill>
                  <a:srgbClr val="375F92"/>
                </a:solidFill>
                <a:latin typeface="Arial"/>
                <a:cs typeface="Arial"/>
              </a:rPr>
              <a:t>WORKFLOW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239268" y="2275332"/>
          <a:ext cx="5428615" cy="2238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7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38756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b="1" spc="15" dirty="0">
                          <a:solidFill>
                            <a:srgbClr val="6F6363"/>
                          </a:solidFill>
                          <a:latin typeface="Arial"/>
                          <a:cs typeface="Arial"/>
                        </a:rPr>
                        <a:t>Screening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9375" marR="1111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Nutrition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screening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using a validated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tool for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all patients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hospital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admission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38100">
                      <a:solidFill>
                        <a:srgbClr val="4F81BC"/>
                      </a:solidFill>
                      <a:prstDash val="solid"/>
                    </a:lnL>
                    <a:lnR w="381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b="1" spc="1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Assessment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0010" marR="812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Nutrition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using a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st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ndar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ol  for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all patients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identified as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at-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malnutrition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38100">
                      <a:solidFill>
                        <a:srgbClr val="4F81BC"/>
                      </a:solidFill>
                      <a:prstDash val="solid"/>
                    </a:lnL>
                    <a:lnR w="381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b="1" spc="1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Diagnosis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0010" marR="1009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Documentation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nutrition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diagnosis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identified as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malnourished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38100">
                      <a:solidFill>
                        <a:srgbClr val="4F81BC"/>
                      </a:solidFill>
                      <a:prstDash val="solid"/>
                    </a:lnL>
                    <a:lnR w="381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marR="177800">
                        <a:lnSpc>
                          <a:spcPct val="112100"/>
                        </a:lnSpc>
                        <a:spcBef>
                          <a:spcPts val="459"/>
                        </a:spcBef>
                      </a:pPr>
                      <a:r>
                        <a:rPr sz="1200" b="1" spc="15" dirty="0">
                          <a:solidFill>
                            <a:srgbClr val="9BBA58"/>
                          </a:solidFill>
                          <a:latin typeface="Arial"/>
                          <a:cs typeface="Arial"/>
                        </a:rPr>
                        <a:t>Care </a:t>
                      </a:r>
                      <a:r>
                        <a:rPr sz="1200" b="1" spc="20" dirty="0">
                          <a:solidFill>
                            <a:srgbClr val="9BBA58"/>
                          </a:solidFill>
                          <a:latin typeface="Arial"/>
                          <a:cs typeface="Arial"/>
                        </a:rPr>
                        <a:t>Plan </a:t>
                      </a:r>
                      <a:r>
                        <a:rPr sz="1200" b="1" spc="25" dirty="0">
                          <a:solidFill>
                            <a:srgbClr val="9BBA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15" dirty="0">
                          <a:solidFill>
                            <a:srgbClr val="9BBA58"/>
                          </a:solidFill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200" b="1" spc="20" dirty="0">
                          <a:solidFill>
                            <a:srgbClr val="9BBA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Establishment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9375" marR="11620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 nutrition care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patients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nti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 malnourished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or at-risk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malnutrition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38100">
                      <a:solidFill>
                        <a:srgbClr val="4F81BC"/>
                      </a:solidFill>
                      <a:prstDash val="solid"/>
                    </a:lnL>
                    <a:lnR w="381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object 22"/>
          <p:cNvSpPr txBox="1"/>
          <p:nvPr/>
        </p:nvSpPr>
        <p:spPr>
          <a:xfrm>
            <a:off x="5752338" y="2353182"/>
            <a:ext cx="1316355" cy="190373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74930">
              <a:lnSpc>
                <a:spcPct val="103299"/>
              </a:lnSpc>
              <a:spcBef>
                <a:spcPts val="85"/>
              </a:spcBef>
            </a:pPr>
            <a:r>
              <a:rPr sz="1200" b="1" spc="10" dirty="0">
                <a:solidFill>
                  <a:srgbClr val="9BBA58"/>
                </a:solidFill>
                <a:latin typeface="Arial"/>
                <a:cs typeface="Arial"/>
              </a:rPr>
              <a:t>Intervention </a:t>
            </a:r>
            <a:r>
              <a:rPr sz="1200" b="1" spc="15" dirty="0">
                <a:solidFill>
                  <a:srgbClr val="9BBA58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9BBA58"/>
                </a:solidFill>
                <a:latin typeface="Arial"/>
                <a:cs typeface="Arial"/>
              </a:rPr>
              <a:t>I</a:t>
            </a:r>
            <a:r>
              <a:rPr sz="1200" b="1" spc="30" dirty="0">
                <a:solidFill>
                  <a:srgbClr val="9BBA58"/>
                </a:solidFill>
                <a:latin typeface="Arial"/>
                <a:cs typeface="Arial"/>
              </a:rPr>
              <a:t>m</a:t>
            </a:r>
            <a:r>
              <a:rPr sz="1200" b="1" spc="15" dirty="0">
                <a:solidFill>
                  <a:srgbClr val="9BBA58"/>
                </a:solidFill>
                <a:latin typeface="Arial"/>
                <a:cs typeface="Arial"/>
              </a:rPr>
              <a:t>pl</a:t>
            </a:r>
            <a:r>
              <a:rPr sz="1200" b="1" spc="20" dirty="0">
                <a:solidFill>
                  <a:srgbClr val="9BBA58"/>
                </a:solidFill>
                <a:latin typeface="Arial"/>
                <a:cs typeface="Arial"/>
              </a:rPr>
              <a:t>emen</a:t>
            </a:r>
            <a:r>
              <a:rPr sz="1200" b="1" spc="5" dirty="0">
                <a:solidFill>
                  <a:srgbClr val="9BBA58"/>
                </a:solidFill>
                <a:latin typeface="Arial"/>
                <a:cs typeface="Arial"/>
              </a:rPr>
              <a:t>t</a:t>
            </a:r>
            <a:r>
              <a:rPr sz="1200" b="1" spc="15" dirty="0">
                <a:solidFill>
                  <a:srgbClr val="9BBA58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9BBA58"/>
                </a:solidFill>
                <a:latin typeface="Arial"/>
                <a:cs typeface="Arial"/>
              </a:rPr>
              <a:t>t</a:t>
            </a:r>
            <a:r>
              <a:rPr sz="1200" b="1" spc="10" dirty="0">
                <a:solidFill>
                  <a:srgbClr val="9BBA58"/>
                </a:solidFill>
                <a:latin typeface="Arial"/>
                <a:cs typeface="Arial"/>
              </a:rPr>
              <a:t>i</a:t>
            </a:r>
            <a:r>
              <a:rPr sz="1200" b="1" spc="20" dirty="0">
                <a:solidFill>
                  <a:srgbClr val="9BBA58"/>
                </a:solidFill>
                <a:latin typeface="Arial"/>
                <a:cs typeface="Arial"/>
              </a:rPr>
              <a:t>o</a:t>
            </a:r>
            <a:r>
              <a:rPr sz="1200" b="1" spc="10" dirty="0">
                <a:solidFill>
                  <a:srgbClr val="9BBA58"/>
                </a:solidFill>
                <a:latin typeface="Arial"/>
                <a:cs typeface="Arial"/>
              </a:rPr>
              <a:t>n*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00"/>
              </a:spcBef>
            </a:pPr>
            <a:r>
              <a:rPr sz="1200" spc="-5" dirty="0">
                <a:latin typeface="Arial"/>
                <a:cs typeface="Arial"/>
              </a:rPr>
              <a:t>Implementation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nutrition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care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plan including </a:t>
            </a:r>
            <a:r>
              <a:rPr sz="1200" dirty="0">
                <a:latin typeface="Arial"/>
                <a:cs typeface="Arial"/>
              </a:rPr>
              <a:t> treatment for </a:t>
            </a:r>
            <a:r>
              <a:rPr sz="1200" spc="-5" dirty="0">
                <a:latin typeface="Arial"/>
                <a:cs typeface="Arial"/>
              </a:rPr>
              <a:t>all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patients </a:t>
            </a:r>
            <a:r>
              <a:rPr sz="1200" dirty="0">
                <a:latin typeface="Arial"/>
                <a:cs typeface="Arial"/>
              </a:rPr>
              <a:t>identified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malnourished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at-risk </a:t>
            </a:r>
            <a:r>
              <a:rPr sz="1200" spc="5" dirty="0">
                <a:latin typeface="Arial"/>
                <a:cs typeface="Arial"/>
              </a:rPr>
              <a:t>for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malnutrition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64069" y="2353182"/>
            <a:ext cx="1579880" cy="2275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6830">
              <a:lnSpc>
                <a:spcPct val="102899"/>
              </a:lnSpc>
              <a:spcBef>
                <a:spcPts val="95"/>
              </a:spcBef>
            </a:pPr>
            <a:r>
              <a:rPr sz="1200" b="1" spc="15" dirty="0">
                <a:solidFill>
                  <a:srgbClr val="F79546"/>
                </a:solidFill>
                <a:latin typeface="Arial"/>
                <a:cs typeface="Arial"/>
              </a:rPr>
              <a:t>Monitoring </a:t>
            </a:r>
            <a:r>
              <a:rPr sz="1200" b="1" spc="10" dirty="0">
                <a:solidFill>
                  <a:srgbClr val="F79546"/>
                </a:solidFill>
                <a:latin typeface="Arial"/>
                <a:cs typeface="Arial"/>
              </a:rPr>
              <a:t>/ </a:t>
            </a:r>
            <a:r>
              <a:rPr sz="1200" b="1" spc="15" dirty="0">
                <a:solidFill>
                  <a:srgbClr val="F79546"/>
                </a:solidFill>
                <a:latin typeface="Arial"/>
                <a:cs typeface="Arial"/>
              </a:rPr>
              <a:t> Evaluation </a:t>
            </a:r>
            <a:r>
              <a:rPr sz="1200" b="1" spc="25" dirty="0">
                <a:solidFill>
                  <a:srgbClr val="F79546"/>
                </a:solidFill>
                <a:latin typeface="Arial"/>
                <a:cs typeface="Arial"/>
              </a:rPr>
              <a:t>&amp; </a:t>
            </a:r>
            <a:r>
              <a:rPr sz="1200" b="1" spc="30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F79546"/>
                </a:solidFill>
                <a:latin typeface="Arial"/>
                <a:cs typeface="Arial"/>
              </a:rPr>
              <a:t>Discharge</a:t>
            </a:r>
            <a:r>
              <a:rPr sz="1200" b="1" spc="-70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F79546"/>
                </a:solidFill>
                <a:latin typeface="Arial"/>
                <a:cs typeface="Arial"/>
              </a:rPr>
              <a:t>Planning*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10"/>
              </a:spcBef>
            </a:pPr>
            <a:r>
              <a:rPr sz="1200" spc="-5" dirty="0">
                <a:latin typeface="Arial"/>
                <a:cs typeface="Arial"/>
              </a:rPr>
              <a:t>Implementation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processes, including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discharge planning, </a:t>
            </a:r>
            <a:r>
              <a:rPr sz="1200" dirty="0">
                <a:latin typeface="Arial"/>
                <a:cs typeface="Arial"/>
              </a:rPr>
              <a:t> that </a:t>
            </a:r>
            <a:r>
              <a:rPr sz="1200" spc="-5" dirty="0">
                <a:latin typeface="Arial"/>
                <a:cs typeface="Arial"/>
              </a:rPr>
              <a:t>support ongoing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monitoring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support </a:t>
            </a:r>
            <a:r>
              <a:rPr sz="1200" spc="-3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care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patients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identified 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malnourished or at-risk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malnutrition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236537" y="4656073"/>
          <a:ext cx="8589642" cy="97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7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740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Clinician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Typically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Responsible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Each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Step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794">
                <a:tc>
                  <a:txBody>
                    <a:bodyPr/>
                    <a:lstStyle/>
                    <a:p>
                      <a:pPr marL="367030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Char char="•"/>
                        <a:tabLst>
                          <a:tab pos="367030" algn="l"/>
                          <a:tab pos="367665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Nurse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7030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Char char="•"/>
                        <a:tabLst>
                          <a:tab pos="367030" algn="l"/>
                          <a:tab pos="367665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Dietitian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367665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Char char="•"/>
                        <a:tabLst>
                          <a:tab pos="367030" algn="l"/>
                          <a:tab pos="367665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Physician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7665" indent="-287020">
                        <a:lnSpc>
                          <a:spcPct val="100000"/>
                        </a:lnSpc>
                        <a:buChar char="•"/>
                        <a:tabLst>
                          <a:tab pos="367030" algn="l"/>
                          <a:tab pos="367665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Dietitian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7665" indent="-287655">
                        <a:lnSpc>
                          <a:spcPct val="100000"/>
                        </a:lnSpc>
                        <a:spcBef>
                          <a:spcPts val="295"/>
                        </a:spcBef>
                        <a:buChar char="•"/>
                        <a:tabLst>
                          <a:tab pos="367665" algn="l"/>
                          <a:tab pos="3683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Physician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7665" indent="-287655">
                        <a:lnSpc>
                          <a:spcPct val="100000"/>
                        </a:lnSpc>
                        <a:buChar char="•"/>
                        <a:tabLst>
                          <a:tab pos="367665" algn="l"/>
                          <a:tab pos="3683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Dietitian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7665" indent="-287655">
                        <a:lnSpc>
                          <a:spcPct val="100000"/>
                        </a:lnSpc>
                        <a:buChar char="•"/>
                        <a:tabLst>
                          <a:tab pos="367665" algn="l"/>
                          <a:tab pos="36830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Nurse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368300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Char char="•"/>
                        <a:tabLst>
                          <a:tab pos="367665" algn="l"/>
                          <a:tab pos="3683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Physician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8300" indent="-287020">
                        <a:lnSpc>
                          <a:spcPct val="100000"/>
                        </a:lnSpc>
                        <a:buChar char="•"/>
                        <a:tabLst>
                          <a:tab pos="367665" algn="l"/>
                          <a:tab pos="3683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Dietitian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8300" indent="-287020">
                        <a:lnSpc>
                          <a:spcPct val="100000"/>
                        </a:lnSpc>
                        <a:buChar char="•"/>
                        <a:tabLst>
                          <a:tab pos="367665" algn="l"/>
                          <a:tab pos="36830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Nurse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0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Char char="•"/>
                        <a:tabLst>
                          <a:tab pos="367665" algn="l"/>
                          <a:tab pos="3683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Physician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8300" indent="-287020">
                        <a:lnSpc>
                          <a:spcPct val="100000"/>
                        </a:lnSpc>
                        <a:buChar char="•"/>
                        <a:tabLst>
                          <a:tab pos="367665" algn="l"/>
                          <a:tab pos="3683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Dietitian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8300" indent="-287020">
                        <a:lnSpc>
                          <a:spcPct val="100000"/>
                        </a:lnSpc>
                        <a:buChar char="•"/>
                        <a:tabLst>
                          <a:tab pos="367665" algn="l"/>
                          <a:tab pos="36830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Nurse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443" y="994028"/>
            <a:ext cx="776097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75F92"/>
                </a:solidFill>
                <a:latin typeface="Arial"/>
                <a:cs typeface="Arial"/>
              </a:rPr>
              <a:t>AN</a:t>
            </a:r>
            <a:r>
              <a:rPr sz="1400" b="1" spc="1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375F92"/>
                </a:solidFill>
                <a:latin typeface="Arial"/>
                <a:cs typeface="Arial"/>
              </a:rPr>
              <a:t>INTERDISCIPLINARY</a:t>
            </a:r>
            <a:r>
              <a:rPr sz="1400" b="1" spc="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TEAM,</a:t>
            </a:r>
            <a:r>
              <a:rPr sz="1400" b="1" spc="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375F92"/>
                </a:solidFill>
                <a:latin typeface="Arial"/>
                <a:cs typeface="Arial"/>
              </a:rPr>
              <a:t>WITH</a:t>
            </a:r>
            <a:r>
              <a:rPr sz="1400" b="1" spc="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375F92"/>
                </a:solidFill>
                <a:latin typeface="Arial"/>
                <a:cs typeface="Arial"/>
              </a:rPr>
              <a:t>PARTICIPATION</a:t>
            </a:r>
            <a:r>
              <a:rPr sz="1400" b="1" spc="1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375F92"/>
                </a:solidFill>
                <a:latin typeface="Arial"/>
                <a:cs typeface="Arial"/>
              </a:rPr>
              <a:t>BY</a:t>
            </a:r>
            <a:r>
              <a:rPr sz="1400" b="1" spc="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375F92"/>
                </a:solidFill>
                <a:latin typeface="Arial"/>
                <a:cs typeface="Arial"/>
              </a:rPr>
              <a:t>PHYSICIANS,</a:t>
            </a:r>
            <a:r>
              <a:rPr sz="1400" b="1" spc="9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375F92"/>
                </a:solidFill>
                <a:latin typeface="Arial"/>
                <a:cs typeface="Arial"/>
              </a:rPr>
              <a:t>NURSES,</a:t>
            </a:r>
            <a:r>
              <a:rPr sz="1400" b="1" spc="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375F92"/>
                </a:solidFill>
                <a:latin typeface="Arial"/>
                <a:cs typeface="Arial"/>
              </a:rPr>
              <a:t>AND </a:t>
            </a:r>
            <a:r>
              <a:rPr sz="1400" b="1" spc="-3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375F92"/>
                </a:solidFill>
                <a:latin typeface="Arial"/>
                <a:cs typeface="Arial"/>
              </a:rPr>
              <a:t>DIETITIANS,</a:t>
            </a:r>
            <a:r>
              <a:rPr sz="1400" b="1" spc="10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25" dirty="0">
                <a:solidFill>
                  <a:srgbClr val="375F92"/>
                </a:solidFill>
                <a:latin typeface="Arial"/>
                <a:cs typeface="Arial"/>
              </a:rPr>
              <a:t>IS</a:t>
            </a:r>
            <a:r>
              <a:rPr sz="1400" b="1" spc="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375F92"/>
                </a:solidFill>
                <a:latin typeface="Arial"/>
                <a:cs typeface="Arial"/>
              </a:rPr>
              <a:t>VITAL</a:t>
            </a:r>
            <a:r>
              <a:rPr sz="1400" b="1" spc="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375F92"/>
                </a:solidFill>
                <a:latin typeface="Arial"/>
                <a:cs typeface="Arial"/>
              </a:rPr>
              <a:t>TO</a:t>
            </a:r>
            <a:r>
              <a:rPr sz="1400" b="1" spc="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HOSPITAL-BASED</a:t>
            </a:r>
            <a:r>
              <a:rPr sz="1400" b="1" spc="1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375F92"/>
                </a:solidFill>
                <a:latin typeface="Arial"/>
                <a:cs typeface="Arial"/>
              </a:rPr>
              <a:t>MALNUTRITION</a:t>
            </a:r>
            <a:r>
              <a:rPr sz="1400" b="1" spc="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375F92"/>
                </a:solidFill>
                <a:latin typeface="Arial"/>
                <a:cs typeface="Arial"/>
              </a:rPr>
              <a:t>QUALITY</a:t>
            </a:r>
            <a:r>
              <a:rPr sz="1400" b="1" spc="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40" dirty="0">
                <a:solidFill>
                  <a:srgbClr val="375F92"/>
                </a:solidFill>
                <a:latin typeface="Arial"/>
                <a:cs typeface="Arial"/>
              </a:rPr>
              <a:t>IMPROVEMENT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6491" y="178384"/>
            <a:ext cx="7071359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MQii</a:t>
            </a:r>
            <a:r>
              <a:rPr spc="210" dirty="0"/>
              <a:t> </a:t>
            </a:r>
            <a:r>
              <a:rPr spc="75" dirty="0"/>
              <a:t>Supports</a:t>
            </a:r>
            <a:r>
              <a:rPr spc="215" dirty="0"/>
              <a:t> </a:t>
            </a:r>
            <a:r>
              <a:rPr spc="80" dirty="0"/>
              <a:t>Establishment</a:t>
            </a:r>
            <a:r>
              <a:rPr spc="235" dirty="0"/>
              <a:t> </a:t>
            </a:r>
            <a:r>
              <a:rPr spc="40" dirty="0"/>
              <a:t>of</a:t>
            </a:r>
            <a:r>
              <a:rPr spc="200" dirty="0"/>
              <a:t> </a:t>
            </a:r>
            <a:r>
              <a:rPr spc="85" dirty="0"/>
              <a:t>Interdisciplinary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Teams</a:t>
            </a:r>
            <a:r>
              <a:rPr spc="204" dirty="0"/>
              <a:t> </a:t>
            </a:r>
            <a:r>
              <a:rPr spc="45" dirty="0"/>
              <a:t>to</a:t>
            </a:r>
            <a:r>
              <a:rPr spc="65" dirty="0"/>
              <a:t> </a:t>
            </a:r>
            <a:r>
              <a:rPr spc="75" dirty="0"/>
              <a:t>Address</a:t>
            </a:r>
            <a:r>
              <a:rPr spc="215" dirty="0"/>
              <a:t> </a:t>
            </a:r>
            <a:r>
              <a:rPr spc="80" dirty="0"/>
              <a:t>Malnutrition</a:t>
            </a:r>
            <a:r>
              <a:rPr spc="245" dirty="0"/>
              <a:t> </a:t>
            </a:r>
            <a:r>
              <a:rPr spc="65" dirty="0"/>
              <a:t>Care</a:t>
            </a:r>
            <a:r>
              <a:rPr spc="220" dirty="0"/>
              <a:t> </a:t>
            </a:r>
            <a:r>
              <a:rPr spc="65" dirty="0"/>
              <a:t>Gaps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69619" y="1809709"/>
            <a:ext cx="7604759" cy="4786630"/>
            <a:chOff x="769619" y="1809709"/>
            <a:chExt cx="7604759" cy="478663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619" y="1809709"/>
              <a:ext cx="7604759" cy="436096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33843" y="6117335"/>
              <a:ext cx="1240536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178384"/>
            <a:ext cx="703707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Both</a:t>
            </a:r>
            <a:r>
              <a:rPr spc="195" dirty="0"/>
              <a:t> </a:t>
            </a:r>
            <a:r>
              <a:rPr spc="80" dirty="0"/>
              <a:t>Components</a:t>
            </a:r>
            <a:r>
              <a:rPr spc="240" dirty="0"/>
              <a:t> </a:t>
            </a:r>
            <a:r>
              <a:rPr spc="45" dirty="0"/>
              <a:t>of</a:t>
            </a:r>
            <a:r>
              <a:rPr spc="190" dirty="0"/>
              <a:t> </a:t>
            </a:r>
            <a:r>
              <a:rPr spc="60" dirty="0"/>
              <a:t>the</a:t>
            </a:r>
            <a:r>
              <a:rPr spc="190" dirty="0"/>
              <a:t> </a:t>
            </a:r>
            <a:r>
              <a:rPr spc="80" dirty="0"/>
              <a:t>Initiative</a:t>
            </a:r>
            <a:r>
              <a:rPr spc="229" dirty="0"/>
              <a:t> </a:t>
            </a:r>
            <a:r>
              <a:rPr spc="60" dirty="0"/>
              <a:t>are</a:t>
            </a:r>
            <a:r>
              <a:rPr spc="190" dirty="0"/>
              <a:t> </a:t>
            </a:r>
            <a:r>
              <a:rPr spc="80" dirty="0"/>
              <a:t>Grounded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40" dirty="0"/>
              <a:t>in</a:t>
            </a:r>
            <a:r>
              <a:rPr spc="190" dirty="0"/>
              <a:t> </a:t>
            </a:r>
            <a:r>
              <a:rPr spc="85" dirty="0"/>
              <a:t>Multi-Stakeholder</a:t>
            </a:r>
            <a:r>
              <a:rPr spc="240" dirty="0"/>
              <a:t> </a:t>
            </a:r>
            <a:r>
              <a:rPr spc="75" dirty="0"/>
              <a:t>Support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6111" y="1019555"/>
            <a:ext cx="6003290" cy="3218815"/>
            <a:chOff x="896111" y="1019555"/>
            <a:chExt cx="6003290" cy="3218815"/>
          </a:xfrm>
        </p:grpSpPr>
        <p:sp>
          <p:nvSpPr>
            <p:cNvPr id="4" name="object 4"/>
            <p:cNvSpPr/>
            <p:nvPr/>
          </p:nvSpPr>
          <p:spPr>
            <a:xfrm>
              <a:off x="2244852" y="3800855"/>
              <a:ext cx="4654550" cy="437515"/>
            </a:xfrm>
            <a:custGeom>
              <a:avLst/>
              <a:gdLst/>
              <a:ahLst/>
              <a:cxnLst/>
              <a:rect l="l" t="t" r="r" b="b"/>
              <a:pathLst>
                <a:path w="4654550" h="437514">
                  <a:moveTo>
                    <a:pt x="566928" y="218694"/>
                  </a:moveTo>
                  <a:lnTo>
                    <a:pt x="425196" y="218694"/>
                  </a:lnTo>
                  <a:lnTo>
                    <a:pt x="425196" y="0"/>
                  </a:lnTo>
                  <a:lnTo>
                    <a:pt x="141732" y="0"/>
                  </a:lnTo>
                  <a:lnTo>
                    <a:pt x="141732" y="218694"/>
                  </a:lnTo>
                  <a:lnTo>
                    <a:pt x="0" y="218694"/>
                  </a:lnTo>
                  <a:lnTo>
                    <a:pt x="283464" y="437388"/>
                  </a:lnTo>
                  <a:lnTo>
                    <a:pt x="566928" y="218694"/>
                  </a:lnTo>
                  <a:close/>
                </a:path>
                <a:path w="4654550" h="437514">
                  <a:moveTo>
                    <a:pt x="4654296" y="268986"/>
                  </a:moveTo>
                  <a:lnTo>
                    <a:pt x="4512564" y="268986"/>
                  </a:lnTo>
                  <a:lnTo>
                    <a:pt x="4512564" y="109728"/>
                  </a:lnTo>
                  <a:lnTo>
                    <a:pt x="4229100" y="109728"/>
                  </a:lnTo>
                  <a:lnTo>
                    <a:pt x="4229100" y="268986"/>
                  </a:lnTo>
                  <a:lnTo>
                    <a:pt x="4087368" y="268986"/>
                  </a:lnTo>
                  <a:lnTo>
                    <a:pt x="4370819" y="428244"/>
                  </a:lnTo>
                  <a:lnTo>
                    <a:pt x="4654296" y="268986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6111" y="1019555"/>
              <a:ext cx="3266440" cy="2931160"/>
            </a:xfrm>
            <a:custGeom>
              <a:avLst/>
              <a:gdLst/>
              <a:ahLst/>
              <a:cxnLst/>
              <a:rect l="l" t="t" r="r" b="b"/>
              <a:pathLst>
                <a:path w="3266440" h="2931160">
                  <a:moveTo>
                    <a:pt x="1632965" y="0"/>
                  </a:moveTo>
                  <a:lnTo>
                    <a:pt x="1582105" y="697"/>
                  </a:lnTo>
                  <a:lnTo>
                    <a:pt x="1531631" y="2775"/>
                  </a:lnTo>
                  <a:lnTo>
                    <a:pt x="1481567" y="6215"/>
                  </a:lnTo>
                  <a:lnTo>
                    <a:pt x="1431936" y="10994"/>
                  </a:lnTo>
                  <a:lnTo>
                    <a:pt x="1382759" y="17095"/>
                  </a:lnTo>
                  <a:lnTo>
                    <a:pt x="1334060" y="24495"/>
                  </a:lnTo>
                  <a:lnTo>
                    <a:pt x="1285861" y="33175"/>
                  </a:lnTo>
                  <a:lnTo>
                    <a:pt x="1238185" y="43114"/>
                  </a:lnTo>
                  <a:lnTo>
                    <a:pt x="1191054" y="54293"/>
                  </a:lnTo>
                  <a:lnTo>
                    <a:pt x="1144491" y="66691"/>
                  </a:lnTo>
                  <a:lnTo>
                    <a:pt x="1098519" y="80287"/>
                  </a:lnTo>
                  <a:lnTo>
                    <a:pt x="1053159" y="95062"/>
                  </a:lnTo>
                  <a:lnTo>
                    <a:pt x="1008435" y="110995"/>
                  </a:lnTo>
                  <a:lnTo>
                    <a:pt x="964370" y="128066"/>
                  </a:lnTo>
                  <a:lnTo>
                    <a:pt x="920985" y="146254"/>
                  </a:lnTo>
                  <a:lnTo>
                    <a:pt x="878303" y="165540"/>
                  </a:lnTo>
                  <a:lnTo>
                    <a:pt x="836348" y="185903"/>
                  </a:lnTo>
                  <a:lnTo>
                    <a:pt x="795141" y="207323"/>
                  </a:lnTo>
                  <a:lnTo>
                    <a:pt x="754705" y="229779"/>
                  </a:lnTo>
                  <a:lnTo>
                    <a:pt x="715063" y="253252"/>
                  </a:lnTo>
                  <a:lnTo>
                    <a:pt x="676237" y="277721"/>
                  </a:lnTo>
                  <a:lnTo>
                    <a:pt x="638251" y="303165"/>
                  </a:lnTo>
                  <a:lnTo>
                    <a:pt x="601125" y="329565"/>
                  </a:lnTo>
                  <a:lnTo>
                    <a:pt x="564884" y="356900"/>
                  </a:lnTo>
                  <a:lnTo>
                    <a:pt x="529550" y="385150"/>
                  </a:lnTo>
                  <a:lnTo>
                    <a:pt x="495144" y="414294"/>
                  </a:lnTo>
                  <a:lnTo>
                    <a:pt x="461691" y="444314"/>
                  </a:lnTo>
                  <a:lnTo>
                    <a:pt x="429212" y="475187"/>
                  </a:lnTo>
                  <a:lnTo>
                    <a:pt x="397730" y="506894"/>
                  </a:lnTo>
                  <a:lnTo>
                    <a:pt x="367268" y="539415"/>
                  </a:lnTo>
                  <a:lnTo>
                    <a:pt x="337848" y="572729"/>
                  </a:lnTo>
                  <a:lnTo>
                    <a:pt x="309493" y="606816"/>
                  </a:lnTo>
                  <a:lnTo>
                    <a:pt x="282225" y="641655"/>
                  </a:lnTo>
                  <a:lnTo>
                    <a:pt x="256067" y="677228"/>
                  </a:lnTo>
                  <a:lnTo>
                    <a:pt x="231041" y="713513"/>
                  </a:lnTo>
                  <a:lnTo>
                    <a:pt x="207171" y="750489"/>
                  </a:lnTo>
                  <a:lnTo>
                    <a:pt x="184478" y="788137"/>
                  </a:lnTo>
                  <a:lnTo>
                    <a:pt x="162986" y="826437"/>
                  </a:lnTo>
                  <a:lnTo>
                    <a:pt x="142717" y="865368"/>
                  </a:lnTo>
                  <a:lnTo>
                    <a:pt x="123693" y="904910"/>
                  </a:lnTo>
                  <a:lnTo>
                    <a:pt x="105937" y="945043"/>
                  </a:lnTo>
                  <a:lnTo>
                    <a:pt x="89472" y="985746"/>
                  </a:lnTo>
                  <a:lnTo>
                    <a:pt x="74320" y="1026999"/>
                  </a:lnTo>
                  <a:lnTo>
                    <a:pt x="60504" y="1068781"/>
                  </a:lnTo>
                  <a:lnTo>
                    <a:pt x="48047" y="1111074"/>
                  </a:lnTo>
                  <a:lnTo>
                    <a:pt x="36970" y="1153856"/>
                  </a:lnTo>
                  <a:lnTo>
                    <a:pt x="27297" y="1197106"/>
                  </a:lnTo>
                  <a:lnTo>
                    <a:pt x="19050" y="1240806"/>
                  </a:lnTo>
                  <a:lnTo>
                    <a:pt x="12252" y="1284934"/>
                  </a:lnTo>
                  <a:lnTo>
                    <a:pt x="6926" y="1329470"/>
                  </a:lnTo>
                  <a:lnTo>
                    <a:pt x="3093" y="1374394"/>
                  </a:lnTo>
                  <a:lnTo>
                    <a:pt x="777" y="1419686"/>
                  </a:lnTo>
                  <a:lnTo>
                    <a:pt x="0" y="1465326"/>
                  </a:lnTo>
                  <a:lnTo>
                    <a:pt x="777" y="1510965"/>
                  </a:lnTo>
                  <a:lnTo>
                    <a:pt x="3093" y="1556257"/>
                  </a:lnTo>
                  <a:lnTo>
                    <a:pt x="6926" y="1601181"/>
                  </a:lnTo>
                  <a:lnTo>
                    <a:pt x="12252" y="1645717"/>
                  </a:lnTo>
                  <a:lnTo>
                    <a:pt x="19050" y="1689845"/>
                  </a:lnTo>
                  <a:lnTo>
                    <a:pt x="27297" y="1733545"/>
                  </a:lnTo>
                  <a:lnTo>
                    <a:pt x="36970" y="1776795"/>
                  </a:lnTo>
                  <a:lnTo>
                    <a:pt x="48047" y="1819577"/>
                  </a:lnTo>
                  <a:lnTo>
                    <a:pt x="60504" y="1861870"/>
                  </a:lnTo>
                  <a:lnTo>
                    <a:pt x="74320" y="1903652"/>
                  </a:lnTo>
                  <a:lnTo>
                    <a:pt x="89472" y="1944905"/>
                  </a:lnTo>
                  <a:lnTo>
                    <a:pt x="105937" y="1985608"/>
                  </a:lnTo>
                  <a:lnTo>
                    <a:pt x="123693" y="2025741"/>
                  </a:lnTo>
                  <a:lnTo>
                    <a:pt x="142717" y="2065283"/>
                  </a:lnTo>
                  <a:lnTo>
                    <a:pt x="162986" y="2104214"/>
                  </a:lnTo>
                  <a:lnTo>
                    <a:pt x="184478" y="2142514"/>
                  </a:lnTo>
                  <a:lnTo>
                    <a:pt x="207171" y="2180162"/>
                  </a:lnTo>
                  <a:lnTo>
                    <a:pt x="231041" y="2217138"/>
                  </a:lnTo>
                  <a:lnTo>
                    <a:pt x="256067" y="2253423"/>
                  </a:lnTo>
                  <a:lnTo>
                    <a:pt x="282225" y="2288996"/>
                  </a:lnTo>
                  <a:lnTo>
                    <a:pt x="309493" y="2323835"/>
                  </a:lnTo>
                  <a:lnTo>
                    <a:pt x="337848" y="2357922"/>
                  </a:lnTo>
                  <a:lnTo>
                    <a:pt x="367268" y="2391236"/>
                  </a:lnTo>
                  <a:lnTo>
                    <a:pt x="397730" y="2423757"/>
                  </a:lnTo>
                  <a:lnTo>
                    <a:pt x="429212" y="2455464"/>
                  </a:lnTo>
                  <a:lnTo>
                    <a:pt x="461691" y="2486337"/>
                  </a:lnTo>
                  <a:lnTo>
                    <a:pt x="495144" y="2516357"/>
                  </a:lnTo>
                  <a:lnTo>
                    <a:pt x="529550" y="2545501"/>
                  </a:lnTo>
                  <a:lnTo>
                    <a:pt x="564884" y="2573751"/>
                  </a:lnTo>
                  <a:lnTo>
                    <a:pt x="601125" y="2601086"/>
                  </a:lnTo>
                  <a:lnTo>
                    <a:pt x="638251" y="2627486"/>
                  </a:lnTo>
                  <a:lnTo>
                    <a:pt x="676237" y="2652930"/>
                  </a:lnTo>
                  <a:lnTo>
                    <a:pt x="715063" y="2677399"/>
                  </a:lnTo>
                  <a:lnTo>
                    <a:pt x="754705" y="2700872"/>
                  </a:lnTo>
                  <a:lnTo>
                    <a:pt x="795141" y="2723328"/>
                  </a:lnTo>
                  <a:lnTo>
                    <a:pt x="836348" y="2744748"/>
                  </a:lnTo>
                  <a:lnTo>
                    <a:pt x="878303" y="2765111"/>
                  </a:lnTo>
                  <a:lnTo>
                    <a:pt x="920985" y="2784397"/>
                  </a:lnTo>
                  <a:lnTo>
                    <a:pt x="964370" y="2802585"/>
                  </a:lnTo>
                  <a:lnTo>
                    <a:pt x="1008435" y="2819656"/>
                  </a:lnTo>
                  <a:lnTo>
                    <a:pt x="1053159" y="2835589"/>
                  </a:lnTo>
                  <a:lnTo>
                    <a:pt x="1098519" y="2850364"/>
                  </a:lnTo>
                  <a:lnTo>
                    <a:pt x="1144491" y="2863960"/>
                  </a:lnTo>
                  <a:lnTo>
                    <a:pt x="1191054" y="2876358"/>
                  </a:lnTo>
                  <a:lnTo>
                    <a:pt x="1238185" y="2887537"/>
                  </a:lnTo>
                  <a:lnTo>
                    <a:pt x="1285861" y="2897476"/>
                  </a:lnTo>
                  <a:lnTo>
                    <a:pt x="1334060" y="2906156"/>
                  </a:lnTo>
                  <a:lnTo>
                    <a:pt x="1382759" y="2913556"/>
                  </a:lnTo>
                  <a:lnTo>
                    <a:pt x="1431936" y="2919657"/>
                  </a:lnTo>
                  <a:lnTo>
                    <a:pt x="1481567" y="2924436"/>
                  </a:lnTo>
                  <a:lnTo>
                    <a:pt x="1531631" y="2927876"/>
                  </a:lnTo>
                  <a:lnTo>
                    <a:pt x="1582105" y="2929954"/>
                  </a:lnTo>
                  <a:lnTo>
                    <a:pt x="1632965" y="2930652"/>
                  </a:lnTo>
                  <a:lnTo>
                    <a:pt x="1683826" y="2929954"/>
                  </a:lnTo>
                  <a:lnTo>
                    <a:pt x="1734300" y="2927876"/>
                  </a:lnTo>
                  <a:lnTo>
                    <a:pt x="1784364" y="2924436"/>
                  </a:lnTo>
                  <a:lnTo>
                    <a:pt x="1833995" y="2919657"/>
                  </a:lnTo>
                  <a:lnTo>
                    <a:pt x="1883172" y="2913556"/>
                  </a:lnTo>
                  <a:lnTo>
                    <a:pt x="1931871" y="2906156"/>
                  </a:lnTo>
                  <a:lnTo>
                    <a:pt x="1980070" y="2897476"/>
                  </a:lnTo>
                  <a:lnTo>
                    <a:pt x="2027746" y="2887537"/>
                  </a:lnTo>
                  <a:lnTo>
                    <a:pt x="2074877" y="2876358"/>
                  </a:lnTo>
                  <a:lnTo>
                    <a:pt x="2121440" y="2863960"/>
                  </a:lnTo>
                  <a:lnTo>
                    <a:pt x="2167412" y="2850364"/>
                  </a:lnTo>
                  <a:lnTo>
                    <a:pt x="2212772" y="2835589"/>
                  </a:lnTo>
                  <a:lnTo>
                    <a:pt x="2257496" y="2819656"/>
                  </a:lnTo>
                  <a:lnTo>
                    <a:pt x="2301561" y="2802585"/>
                  </a:lnTo>
                  <a:lnTo>
                    <a:pt x="2344946" y="2784397"/>
                  </a:lnTo>
                  <a:lnTo>
                    <a:pt x="2387628" y="2765111"/>
                  </a:lnTo>
                  <a:lnTo>
                    <a:pt x="2429583" y="2744748"/>
                  </a:lnTo>
                  <a:lnTo>
                    <a:pt x="2470790" y="2723328"/>
                  </a:lnTo>
                  <a:lnTo>
                    <a:pt x="2511226" y="2700872"/>
                  </a:lnTo>
                  <a:lnTo>
                    <a:pt x="2550868" y="2677399"/>
                  </a:lnTo>
                  <a:lnTo>
                    <a:pt x="2589694" y="2652930"/>
                  </a:lnTo>
                  <a:lnTo>
                    <a:pt x="2627680" y="2627486"/>
                  </a:lnTo>
                  <a:lnTo>
                    <a:pt x="2664806" y="2601086"/>
                  </a:lnTo>
                  <a:lnTo>
                    <a:pt x="2701047" y="2573751"/>
                  </a:lnTo>
                  <a:lnTo>
                    <a:pt x="2736381" y="2545501"/>
                  </a:lnTo>
                  <a:lnTo>
                    <a:pt x="2770787" y="2516357"/>
                  </a:lnTo>
                  <a:lnTo>
                    <a:pt x="2804240" y="2486337"/>
                  </a:lnTo>
                  <a:lnTo>
                    <a:pt x="2836719" y="2455464"/>
                  </a:lnTo>
                  <a:lnTo>
                    <a:pt x="2868201" y="2423757"/>
                  </a:lnTo>
                  <a:lnTo>
                    <a:pt x="2898663" y="2391236"/>
                  </a:lnTo>
                  <a:lnTo>
                    <a:pt x="2928083" y="2357922"/>
                  </a:lnTo>
                  <a:lnTo>
                    <a:pt x="2956438" y="2323835"/>
                  </a:lnTo>
                  <a:lnTo>
                    <a:pt x="2983706" y="2288996"/>
                  </a:lnTo>
                  <a:lnTo>
                    <a:pt x="3009864" y="2253423"/>
                  </a:lnTo>
                  <a:lnTo>
                    <a:pt x="3034890" y="2217138"/>
                  </a:lnTo>
                  <a:lnTo>
                    <a:pt x="3058760" y="2180162"/>
                  </a:lnTo>
                  <a:lnTo>
                    <a:pt x="3081453" y="2142514"/>
                  </a:lnTo>
                  <a:lnTo>
                    <a:pt x="3102945" y="2104214"/>
                  </a:lnTo>
                  <a:lnTo>
                    <a:pt x="3123214" y="2065283"/>
                  </a:lnTo>
                  <a:lnTo>
                    <a:pt x="3142238" y="2025741"/>
                  </a:lnTo>
                  <a:lnTo>
                    <a:pt x="3159994" y="1985608"/>
                  </a:lnTo>
                  <a:lnTo>
                    <a:pt x="3176459" y="1944905"/>
                  </a:lnTo>
                  <a:lnTo>
                    <a:pt x="3191611" y="1903652"/>
                  </a:lnTo>
                  <a:lnTo>
                    <a:pt x="3205427" y="1861870"/>
                  </a:lnTo>
                  <a:lnTo>
                    <a:pt x="3217884" y="1819577"/>
                  </a:lnTo>
                  <a:lnTo>
                    <a:pt x="3228961" y="1776795"/>
                  </a:lnTo>
                  <a:lnTo>
                    <a:pt x="3238634" y="1733545"/>
                  </a:lnTo>
                  <a:lnTo>
                    <a:pt x="3246881" y="1689845"/>
                  </a:lnTo>
                  <a:lnTo>
                    <a:pt x="3253679" y="1645717"/>
                  </a:lnTo>
                  <a:lnTo>
                    <a:pt x="3259005" y="1601181"/>
                  </a:lnTo>
                  <a:lnTo>
                    <a:pt x="3262838" y="1556257"/>
                  </a:lnTo>
                  <a:lnTo>
                    <a:pt x="3265154" y="1510965"/>
                  </a:lnTo>
                  <a:lnTo>
                    <a:pt x="3265932" y="1465326"/>
                  </a:lnTo>
                  <a:lnTo>
                    <a:pt x="3265154" y="1419686"/>
                  </a:lnTo>
                  <a:lnTo>
                    <a:pt x="3262838" y="1374394"/>
                  </a:lnTo>
                  <a:lnTo>
                    <a:pt x="3259005" y="1329470"/>
                  </a:lnTo>
                  <a:lnTo>
                    <a:pt x="3253679" y="1284934"/>
                  </a:lnTo>
                  <a:lnTo>
                    <a:pt x="3246881" y="1240806"/>
                  </a:lnTo>
                  <a:lnTo>
                    <a:pt x="3238634" y="1197106"/>
                  </a:lnTo>
                  <a:lnTo>
                    <a:pt x="3228961" y="1153856"/>
                  </a:lnTo>
                  <a:lnTo>
                    <a:pt x="3217884" y="1111074"/>
                  </a:lnTo>
                  <a:lnTo>
                    <a:pt x="3205427" y="1068781"/>
                  </a:lnTo>
                  <a:lnTo>
                    <a:pt x="3191611" y="1026999"/>
                  </a:lnTo>
                  <a:lnTo>
                    <a:pt x="3176459" y="985746"/>
                  </a:lnTo>
                  <a:lnTo>
                    <a:pt x="3159994" y="945043"/>
                  </a:lnTo>
                  <a:lnTo>
                    <a:pt x="3142238" y="904910"/>
                  </a:lnTo>
                  <a:lnTo>
                    <a:pt x="3123214" y="865368"/>
                  </a:lnTo>
                  <a:lnTo>
                    <a:pt x="3102945" y="826437"/>
                  </a:lnTo>
                  <a:lnTo>
                    <a:pt x="3081453" y="788137"/>
                  </a:lnTo>
                  <a:lnTo>
                    <a:pt x="3058760" y="750489"/>
                  </a:lnTo>
                  <a:lnTo>
                    <a:pt x="3034890" y="713513"/>
                  </a:lnTo>
                  <a:lnTo>
                    <a:pt x="3009864" y="677228"/>
                  </a:lnTo>
                  <a:lnTo>
                    <a:pt x="2983706" y="641655"/>
                  </a:lnTo>
                  <a:lnTo>
                    <a:pt x="2956438" y="606816"/>
                  </a:lnTo>
                  <a:lnTo>
                    <a:pt x="2928083" y="572729"/>
                  </a:lnTo>
                  <a:lnTo>
                    <a:pt x="2898663" y="539415"/>
                  </a:lnTo>
                  <a:lnTo>
                    <a:pt x="2868201" y="506894"/>
                  </a:lnTo>
                  <a:lnTo>
                    <a:pt x="2836719" y="475187"/>
                  </a:lnTo>
                  <a:lnTo>
                    <a:pt x="2804240" y="444314"/>
                  </a:lnTo>
                  <a:lnTo>
                    <a:pt x="2770787" y="414294"/>
                  </a:lnTo>
                  <a:lnTo>
                    <a:pt x="2736381" y="385150"/>
                  </a:lnTo>
                  <a:lnTo>
                    <a:pt x="2701047" y="356900"/>
                  </a:lnTo>
                  <a:lnTo>
                    <a:pt x="2664806" y="329565"/>
                  </a:lnTo>
                  <a:lnTo>
                    <a:pt x="2627680" y="303165"/>
                  </a:lnTo>
                  <a:lnTo>
                    <a:pt x="2589694" y="277721"/>
                  </a:lnTo>
                  <a:lnTo>
                    <a:pt x="2550868" y="253252"/>
                  </a:lnTo>
                  <a:lnTo>
                    <a:pt x="2511226" y="229779"/>
                  </a:lnTo>
                  <a:lnTo>
                    <a:pt x="2470790" y="207323"/>
                  </a:lnTo>
                  <a:lnTo>
                    <a:pt x="2429583" y="185903"/>
                  </a:lnTo>
                  <a:lnTo>
                    <a:pt x="2387628" y="165540"/>
                  </a:lnTo>
                  <a:lnTo>
                    <a:pt x="2344946" y="146254"/>
                  </a:lnTo>
                  <a:lnTo>
                    <a:pt x="2301561" y="128066"/>
                  </a:lnTo>
                  <a:lnTo>
                    <a:pt x="2257496" y="110995"/>
                  </a:lnTo>
                  <a:lnTo>
                    <a:pt x="2212772" y="95062"/>
                  </a:lnTo>
                  <a:lnTo>
                    <a:pt x="2167412" y="80287"/>
                  </a:lnTo>
                  <a:lnTo>
                    <a:pt x="2121440" y="66691"/>
                  </a:lnTo>
                  <a:lnTo>
                    <a:pt x="2074877" y="54293"/>
                  </a:lnTo>
                  <a:lnTo>
                    <a:pt x="2027746" y="43114"/>
                  </a:lnTo>
                  <a:lnTo>
                    <a:pt x="1980070" y="33175"/>
                  </a:lnTo>
                  <a:lnTo>
                    <a:pt x="1931871" y="24495"/>
                  </a:lnTo>
                  <a:lnTo>
                    <a:pt x="1883172" y="17095"/>
                  </a:lnTo>
                  <a:lnTo>
                    <a:pt x="1833995" y="10994"/>
                  </a:lnTo>
                  <a:lnTo>
                    <a:pt x="1784364" y="6215"/>
                  </a:lnTo>
                  <a:lnTo>
                    <a:pt x="1734300" y="2775"/>
                  </a:lnTo>
                  <a:lnTo>
                    <a:pt x="1683826" y="697"/>
                  </a:lnTo>
                  <a:lnTo>
                    <a:pt x="1632965" y="0"/>
                  </a:lnTo>
                  <a:close/>
                </a:path>
              </a:pathLst>
            </a:custGeom>
            <a:solidFill>
              <a:srgbClr val="B8CD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556385" y="1543634"/>
            <a:ext cx="1943735" cy="95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Advisory</a:t>
            </a:r>
            <a:endParaRPr sz="18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Committee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620"/>
              </a:spcBef>
            </a:pPr>
            <a:r>
              <a:rPr sz="1000" spc="-5" dirty="0">
                <a:latin typeface="Arial"/>
                <a:cs typeface="Arial"/>
              </a:rPr>
              <a:t>Toolkit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design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implementation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informed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representatives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from: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5632" y="2476880"/>
            <a:ext cx="191135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Char char="•"/>
              <a:tabLst>
                <a:tab pos="177800" algn="l"/>
              </a:tabLst>
            </a:pPr>
            <a:r>
              <a:rPr sz="1000" spc="-5" dirty="0">
                <a:latin typeface="Arial"/>
                <a:cs typeface="Arial"/>
              </a:rPr>
              <a:t>Joint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Commission</a:t>
            </a:r>
            <a:endParaRPr sz="1000">
              <a:latin typeface="Arial"/>
              <a:cs typeface="Arial"/>
            </a:endParaRPr>
          </a:p>
          <a:p>
            <a:pPr marL="177165" marR="5080" indent="-165100">
              <a:lnSpc>
                <a:spcPct val="100000"/>
              </a:lnSpc>
              <a:buChar char="•"/>
              <a:tabLst>
                <a:tab pos="177800" algn="l"/>
              </a:tabLst>
            </a:pPr>
            <a:r>
              <a:rPr sz="1000" spc="-5" dirty="0">
                <a:latin typeface="Arial"/>
                <a:cs typeface="Arial"/>
              </a:rPr>
              <a:t>Clinical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Professional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Societies;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RN,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RD,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MD</a:t>
            </a:r>
            <a:endParaRPr sz="1000">
              <a:latin typeface="Arial"/>
              <a:cs typeface="Arial"/>
            </a:endParaRPr>
          </a:p>
          <a:p>
            <a:pPr marL="177165" indent="-165100">
              <a:lnSpc>
                <a:spcPct val="100000"/>
              </a:lnSpc>
              <a:buChar char="•"/>
              <a:tabLst>
                <a:tab pos="177800" algn="l"/>
              </a:tabLst>
            </a:pPr>
            <a:r>
              <a:rPr sz="1000" spc="-10" dirty="0">
                <a:latin typeface="Arial"/>
                <a:cs typeface="Arial"/>
              </a:rPr>
              <a:t>Patient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organizations</a:t>
            </a:r>
            <a:endParaRPr sz="1000">
              <a:latin typeface="Arial"/>
              <a:cs typeface="Arial"/>
            </a:endParaRPr>
          </a:p>
          <a:p>
            <a:pPr marL="177165" indent="-165100">
              <a:lnSpc>
                <a:spcPct val="100000"/>
              </a:lnSpc>
              <a:buChar char="•"/>
              <a:tabLst>
                <a:tab pos="177800" algn="l"/>
              </a:tabLst>
            </a:pPr>
            <a:r>
              <a:rPr sz="1000" spc="-5" dirty="0">
                <a:latin typeface="Arial"/>
                <a:cs typeface="Arial"/>
              </a:rPr>
              <a:t>Hospitals</a:t>
            </a:r>
            <a:endParaRPr sz="1000">
              <a:latin typeface="Arial"/>
              <a:cs typeface="Arial"/>
            </a:endParaRPr>
          </a:p>
          <a:p>
            <a:pPr marL="177165" indent="-165100">
              <a:lnSpc>
                <a:spcPct val="100000"/>
              </a:lnSpc>
              <a:buChar char="•"/>
              <a:tabLst>
                <a:tab pos="177800" algn="l"/>
              </a:tabLst>
            </a:pPr>
            <a:r>
              <a:rPr sz="1000" spc="-5" dirty="0">
                <a:latin typeface="Arial"/>
                <a:cs typeface="Arial"/>
              </a:rPr>
              <a:t>Industry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880744" y="4224401"/>
            <a:ext cx="5059045" cy="1236345"/>
            <a:chOff x="880744" y="4224401"/>
            <a:chExt cx="5059045" cy="1236345"/>
          </a:xfrm>
        </p:grpSpPr>
        <p:sp>
          <p:nvSpPr>
            <p:cNvPr id="9" name="object 9"/>
            <p:cNvSpPr/>
            <p:nvPr/>
          </p:nvSpPr>
          <p:spPr>
            <a:xfrm>
              <a:off x="3233674" y="4971287"/>
              <a:ext cx="2705735" cy="489584"/>
            </a:xfrm>
            <a:custGeom>
              <a:avLst/>
              <a:gdLst/>
              <a:ahLst/>
              <a:cxnLst/>
              <a:rect l="l" t="t" r="r" b="b"/>
              <a:pathLst>
                <a:path w="2705735" h="489585">
                  <a:moveTo>
                    <a:pt x="503301" y="78486"/>
                  </a:moveTo>
                  <a:lnTo>
                    <a:pt x="143637" y="0"/>
                  </a:lnTo>
                  <a:lnTo>
                    <a:pt x="0" y="338963"/>
                  </a:lnTo>
                  <a:lnTo>
                    <a:pt x="125857" y="273812"/>
                  </a:lnTo>
                  <a:lnTo>
                    <a:pt x="233807" y="482473"/>
                  </a:lnTo>
                  <a:lnTo>
                    <a:pt x="485521" y="352298"/>
                  </a:lnTo>
                  <a:lnTo>
                    <a:pt x="377571" y="143637"/>
                  </a:lnTo>
                  <a:lnTo>
                    <a:pt x="503301" y="78486"/>
                  </a:lnTo>
                  <a:close/>
                </a:path>
                <a:path w="2705735" h="489585">
                  <a:moveTo>
                    <a:pt x="2705735" y="367538"/>
                  </a:moveTo>
                  <a:lnTo>
                    <a:pt x="2607183" y="7620"/>
                  </a:lnTo>
                  <a:lnTo>
                    <a:pt x="2236343" y="49911"/>
                  </a:lnTo>
                  <a:lnTo>
                    <a:pt x="2353691" y="129286"/>
                  </a:lnTo>
                  <a:lnTo>
                    <a:pt x="2217547" y="330454"/>
                  </a:lnTo>
                  <a:lnTo>
                    <a:pt x="2452243" y="489331"/>
                  </a:lnTo>
                  <a:lnTo>
                    <a:pt x="2588387" y="288163"/>
                  </a:lnTo>
                  <a:lnTo>
                    <a:pt x="2705735" y="367538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5349" y="4239006"/>
              <a:ext cx="3267710" cy="722630"/>
            </a:xfrm>
            <a:custGeom>
              <a:avLst/>
              <a:gdLst/>
              <a:ahLst/>
              <a:cxnLst/>
              <a:rect l="l" t="t" r="r" b="b"/>
              <a:pathLst>
                <a:path w="3267710" h="722629">
                  <a:moveTo>
                    <a:pt x="3147060" y="0"/>
                  </a:moveTo>
                  <a:lnTo>
                    <a:pt x="120396" y="0"/>
                  </a:lnTo>
                  <a:lnTo>
                    <a:pt x="73530" y="9453"/>
                  </a:lnTo>
                  <a:lnTo>
                    <a:pt x="35261" y="35242"/>
                  </a:lnTo>
                  <a:lnTo>
                    <a:pt x="9460" y="73509"/>
                  </a:lnTo>
                  <a:lnTo>
                    <a:pt x="0" y="120396"/>
                  </a:lnTo>
                  <a:lnTo>
                    <a:pt x="0" y="601980"/>
                  </a:lnTo>
                  <a:lnTo>
                    <a:pt x="9460" y="648866"/>
                  </a:lnTo>
                  <a:lnTo>
                    <a:pt x="35261" y="687133"/>
                  </a:lnTo>
                  <a:lnTo>
                    <a:pt x="73530" y="712922"/>
                  </a:lnTo>
                  <a:lnTo>
                    <a:pt x="120396" y="722376"/>
                  </a:lnTo>
                  <a:lnTo>
                    <a:pt x="3147060" y="722376"/>
                  </a:lnTo>
                  <a:lnTo>
                    <a:pt x="3193946" y="712922"/>
                  </a:lnTo>
                  <a:lnTo>
                    <a:pt x="3232213" y="687133"/>
                  </a:lnTo>
                  <a:lnTo>
                    <a:pt x="3258002" y="648866"/>
                  </a:lnTo>
                  <a:lnTo>
                    <a:pt x="3267455" y="601980"/>
                  </a:lnTo>
                  <a:lnTo>
                    <a:pt x="3267455" y="120396"/>
                  </a:lnTo>
                  <a:lnTo>
                    <a:pt x="3258002" y="73509"/>
                  </a:lnTo>
                  <a:lnTo>
                    <a:pt x="3232213" y="35242"/>
                  </a:lnTo>
                  <a:lnTo>
                    <a:pt x="3193946" y="9453"/>
                  </a:lnTo>
                  <a:lnTo>
                    <a:pt x="3147060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5349" y="4239006"/>
              <a:ext cx="3267710" cy="722630"/>
            </a:xfrm>
            <a:custGeom>
              <a:avLst/>
              <a:gdLst/>
              <a:ahLst/>
              <a:cxnLst/>
              <a:rect l="l" t="t" r="r" b="b"/>
              <a:pathLst>
                <a:path w="3267710" h="722629">
                  <a:moveTo>
                    <a:pt x="0" y="120396"/>
                  </a:moveTo>
                  <a:lnTo>
                    <a:pt x="9460" y="73509"/>
                  </a:lnTo>
                  <a:lnTo>
                    <a:pt x="35261" y="35242"/>
                  </a:lnTo>
                  <a:lnTo>
                    <a:pt x="73530" y="9453"/>
                  </a:lnTo>
                  <a:lnTo>
                    <a:pt x="120396" y="0"/>
                  </a:lnTo>
                  <a:lnTo>
                    <a:pt x="3147060" y="0"/>
                  </a:lnTo>
                  <a:lnTo>
                    <a:pt x="3193946" y="9453"/>
                  </a:lnTo>
                  <a:lnTo>
                    <a:pt x="3232213" y="35242"/>
                  </a:lnTo>
                  <a:lnTo>
                    <a:pt x="3258002" y="73509"/>
                  </a:lnTo>
                  <a:lnTo>
                    <a:pt x="3267455" y="120396"/>
                  </a:lnTo>
                  <a:lnTo>
                    <a:pt x="3267455" y="601980"/>
                  </a:lnTo>
                  <a:lnTo>
                    <a:pt x="3258002" y="648866"/>
                  </a:lnTo>
                  <a:lnTo>
                    <a:pt x="3232213" y="687133"/>
                  </a:lnTo>
                  <a:lnTo>
                    <a:pt x="3193946" y="712922"/>
                  </a:lnTo>
                  <a:lnTo>
                    <a:pt x="3147060" y="722376"/>
                  </a:lnTo>
                  <a:lnTo>
                    <a:pt x="120396" y="722376"/>
                  </a:lnTo>
                  <a:lnTo>
                    <a:pt x="73530" y="712922"/>
                  </a:lnTo>
                  <a:lnTo>
                    <a:pt x="35261" y="687133"/>
                  </a:lnTo>
                  <a:lnTo>
                    <a:pt x="9460" y="648866"/>
                  </a:lnTo>
                  <a:lnTo>
                    <a:pt x="0" y="601980"/>
                  </a:lnTo>
                  <a:lnTo>
                    <a:pt x="0" y="120396"/>
                  </a:lnTo>
                  <a:close/>
                </a:path>
              </a:pathLst>
            </a:custGeom>
            <a:ln w="28956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123899" y="4444745"/>
            <a:ext cx="2809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MQii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Toolkit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968113" y="4215257"/>
            <a:ext cx="3296920" cy="753110"/>
            <a:chOff x="4968113" y="4215257"/>
            <a:chExt cx="3296920" cy="753110"/>
          </a:xfrm>
        </p:grpSpPr>
        <p:sp>
          <p:nvSpPr>
            <p:cNvPr id="14" name="object 14"/>
            <p:cNvSpPr/>
            <p:nvPr/>
          </p:nvSpPr>
          <p:spPr>
            <a:xfrm>
              <a:off x="4982718" y="4229862"/>
              <a:ext cx="3267710" cy="723900"/>
            </a:xfrm>
            <a:custGeom>
              <a:avLst/>
              <a:gdLst/>
              <a:ahLst/>
              <a:cxnLst/>
              <a:rect l="l" t="t" r="r" b="b"/>
              <a:pathLst>
                <a:path w="3267709" h="723900">
                  <a:moveTo>
                    <a:pt x="3146806" y="0"/>
                  </a:moveTo>
                  <a:lnTo>
                    <a:pt x="120650" y="0"/>
                  </a:lnTo>
                  <a:lnTo>
                    <a:pt x="73669" y="9475"/>
                  </a:lnTo>
                  <a:lnTo>
                    <a:pt x="35321" y="35321"/>
                  </a:lnTo>
                  <a:lnTo>
                    <a:pt x="9475" y="73669"/>
                  </a:lnTo>
                  <a:lnTo>
                    <a:pt x="0" y="120650"/>
                  </a:lnTo>
                  <a:lnTo>
                    <a:pt x="0" y="603250"/>
                  </a:lnTo>
                  <a:lnTo>
                    <a:pt x="9475" y="650230"/>
                  </a:lnTo>
                  <a:lnTo>
                    <a:pt x="35321" y="688578"/>
                  </a:lnTo>
                  <a:lnTo>
                    <a:pt x="73669" y="714424"/>
                  </a:lnTo>
                  <a:lnTo>
                    <a:pt x="120650" y="723900"/>
                  </a:lnTo>
                  <a:lnTo>
                    <a:pt x="3146806" y="723900"/>
                  </a:lnTo>
                  <a:lnTo>
                    <a:pt x="3193786" y="714424"/>
                  </a:lnTo>
                  <a:lnTo>
                    <a:pt x="3232134" y="688578"/>
                  </a:lnTo>
                  <a:lnTo>
                    <a:pt x="3257980" y="650230"/>
                  </a:lnTo>
                  <a:lnTo>
                    <a:pt x="3267456" y="603250"/>
                  </a:lnTo>
                  <a:lnTo>
                    <a:pt x="3267456" y="120650"/>
                  </a:lnTo>
                  <a:lnTo>
                    <a:pt x="3257980" y="73669"/>
                  </a:lnTo>
                  <a:lnTo>
                    <a:pt x="3232134" y="35321"/>
                  </a:lnTo>
                  <a:lnTo>
                    <a:pt x="3193786" y="9475"/>
                  </a:lnTo>
                  <a:lnTo>
                    <a:pt x="3146806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982718" y="4229862"/>
              <a:ext cx="3267710" cy="723900"/>
            </a:xfrm>
            <a:custGeom>
              <a:avLst/>
              <a:gdLst/>
              <a:ahLst/>
              <a:cxnLst/>
              <a:rect l="l" t="t" r="r" b="b"/>
              <a:pathLst>
                <a:path w="3267709" h="723900">
                  <a:moveTo>
                    <a:pt x="0" y="120650"/>
                  </a:moveTo>
                  <a:lnTo>
                    <a:pt x="9475" y="73669"/>
                  </a:lnTo>
                  <a:lnTo>
                    <a:pt x="35321" y="35321"/>
                  </a:lnTo>
                  <a:lnTo>
                    <a:pt x="73669" y="9475"/>
                  </a:lnTo>
                  <a:lnTo>
                    <a:pt x="120650" y="0"/>
                  </a:lnTo>
                  <a:lnTo>
                    <a:pt x="3146806" y="0"/>
                  </a:lnTo>
                  <a:lnTo>
                    <a:pt x="3193786" y="9475"/>
                  </a:lnTo>
                  <a:lnTo>
                    <a:pt x="3232134" y="35321"/>
                  </a:lnTo>
                  <a:lnTo>
                    <a:pt x="3257980" y="73669"/>
                  </a:lnTo>
                  <a:lnTo>
                    <a:pt x="3267456" y="120650"/>
                  </a:lnTo>
                  <a:lnTo>
                    <a:pt x="3267456" y="603250"/>
                  </a:lnTo>
                  <a:lnTo>
                    <a:pt x="3257980" y="650230"/>
                  </a:lnTo>
                  <a:lnTo>
                    <a:pt x="3232134" y="688578"/>
                  </a:lnTo>
                  <a:lnTo>
                    <a:pt x="3193786" y="714424"/>
                  </a:lnTo>
                  <a:lnTo>
                    <a:pt x="3146806" y="723900"/>
                  </a:lnTo>
                  <a:lnTo>
                    <a:pt x="120650" y="723900"/>
                  </a:lnTo>
                  <a:lnTo>
                    <a:pt x="73669" y="714424"/>
                  </a:lnTo>
                  <a:lnTo>
                    <a:pt x="35321" y="688578"/>
                  </a:lnTo>
                  <a:lnTo>
                    <a:pt x="9475" y="650230"/>
                  </a:lnTo>
                  <a:lnTo>
                    <a:pt x="0" y="603250"/>
                  </a:lnTo>
                  <a:lnTo>
                    <a:pt x="0" y="120650"/>
                  </a:lnTo>
                  <a:close/>
                </a:path>
              </a:pathLst>
            </a:custGeom>
            <a:ln w="28956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246370" y="4435855"/>
            <a:ext cx="2737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MQii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eCQM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7623" y="5113020"/>
            <a:ext cx="3134995" cy="1470660"/>
          </a:xfrm>
          <a:custGeom>
            <a:avLst/>
            <a:gdLst/>
            <a:ahLst/>
            <a:cxnLst/>
            <a:rect l="l" t="t" r="r" b="b"/>
            <a:pathLst>
              <a:path w="3134995" h="1470659">
                <a:moveTo>
                  <a:pt x="1567434" y="0"/>
                </a:moveTo>
                <a:lnTo>
                  <a:pt x="1502827" y="613"/>
                </a:lnTo>
                <a:lnTo>
                  <a:pt x="1438885" y="2437"/>
                </a:lnTo>
                <a:lnTo>
                  <a:pt x="1375658" y="5448"/>
                </a:lnTo>
                <a:lnTo>
                  <a:pt x="1313197" y="9623"/>
                </a:lnTo>
                <a:lnTo>
                  <a:pt x="1251552" y="14937"/>
                </a:lnTo>
                <a:lnTo>
                  <a:pt x="1190773" y="21368"/>
                </a:lnTo>
                <a:lnTo>
                  <a:pt x="1130912" y="28892"/>
                </a:lnTo>
                <a:lnTo>
                  <a:pt x="1072018" y="37484"/>
                </a:lnTo>
                <a:lnTo>
                  <a:pt x="1014141" y="47121"/>
                </a:lnTo>
                <a:lnTo>
                  <a:pt x="957333" y="57781"/>
                </a:lnTo>
                <a:lnTo>
                  <a:pt x="901644" y="69438"/>
                </a:lnTo>
                <a:lnTo>
                  <a:pt x="847124" y="82069"/>
                </a:lnTo>
                <a:lnTo>
                  <a:pt x="793824" y="95651"/>
                </a:lnTo>
                <a:lnTo>
                  <a:pt x="741793" y="110161"/>
                </a:lnTo>
                <a:lnTo>
                  <a:pt x="691083" y="125573"/>
                </a:lnTo>
                <a:lnTo>
                  <a:pt x="641744" y="141866"/>
                </a:lnTo>
                <a:lnTo>
                  <a:pt x="593826" y="159014"/>
                </a:lnTo>
                <a:lnTo>
                  <a:pt x="547380" y="176995"/>
                </a:lnTo>
                <a:lnTo>
                  <a:pt x="502456" y="195785"/>
                </a:lnTo>
                <a:lnTo>
                  <a:pt x="459105" y="215360"/>
                </a:lnTo>
                <a:lnTo>
                  <a:pt x="417376" y="235696"/>
                </a:lnTo>
                <a:lnTo>
                  <a:pt x="377322" y="256771"/>
                </a:lnTo>
                <a:lnTo>
                  <a:pt x="338991" y="278559"/>
                </a:lnTo>
                <a:lnTo>
                  <a:pt x="302434" y="301038"/>
                </a:lnTo>
                <a:lnTo>
                  <a:pt x="267703" y="324184"/>
                </a:lnTo>
                <a:lnTo>
                  <a:pt x="234846" y="347974"/>
                </a:lnTo>
                <a:lnTo>
                  <a:pt x="203915" y="372383"/>
                </a:lnTo>
                <a:lnTo>
                  <a:pt x="174961" y="397388"/>
                </a:lnTo>
                <a:lnTo>
                  <a:pt x="123182" y="449091"/>
                </a:lnTo>
                <a:lnTo>
                  <a:pt x="79912" y="502895"/>
                </a:lnTo>
                <a:lnTo>
                  <a:pt x="45555" y="558610"/>
                </a:lnTo>
                <a:lnTo>
                  <a:pt x="20516" y="616047"/>
                </a:lnTo>
                <a:lnTo>
                  <a:pt x="5196" y="675016"/>
                </a:lnTo>
                <a:lnTo>
                  <a:pt x="0" y="735329"/>
                </a:lnTo>
                <a:lnTo>
                  <a:pt x="1307" y="765639"/>
                </a:lnTo>
                <a:lnTo>
                  <a:pt x="11615" y="825300"/>
                </a:lnTo>
                <a:lnTo>
                  <a:pt x="31846" y="883523"/>
                </a:lnTo>
                <a:lnTo>
                  <a:pt x="61594" y="940120"/>
                </a:lnTo>
                <a:lnTo>
                  <a:pt x="100458" y="994901"/>
                </a:lnTo>
                <a:lnTo>
                  <a:pt x="148033" y="1047677"/>
                </a:lnTo>
                <a:lnTo>
                  <a:pt x="203915" y="1098259"/>
                </a:lnTo>
                <a:lnTo>
                  <a:pt x="234846" y="1122668"/>
                </a:lnTo>
                <a:lnTo>
                  <a:pt x="267703" y="1146458"/>
                </a:lnTo>
                <a:lnTo>
                  <a:pt x="302434" y="1169604"/>
                </a:lnTo>
                <a:lnTo>
                  <a:pt x="338991" y="1192084"/>
                </a:lnTo>
                <a:lnTo>
                  <a:pt x="377322" y="1213873"/>
                </a:lnTo>
                <a:lnTo>
                  <a:pt x="417376" y="1234948"/>
                </a:lnTo>
                <a:lnTo>
                  <a:pt x="459104" y="1255285"/>
                </a:lnTo>
                <a:lnTo>
                  <a:pt x="502456" y="1274861"/>
                </a:lnTo>
                <a:lnTo>
                  <a:pt x="547380" y="1293651"/>
                </a:lnTo>
                <a:lnTo>
                  <a:pt x="593826" y="1311633"/>
                </a:lnTo>
                <a:lnTo>
                  <a:pt x="641744" y="1328782"/>
                </a:lnTo>
                <a:lnTo>
                  <a:pt x="691083" y="1345076"/>
                </a:lnTo>
                <a:lnTo>
                  <a:pt x="741793" y="1360489"/>
                </a:lnTo>
                <a:lnTo>
                  <a:pt x="793824" y="1374999"/>
                </a:lnTo>
                <a:lnTo>
                  <a:pt x="847124" y="1388583"/>
                </a:lnTo>
                <a:lnTo>
                  <a:pt x="901644" y="1401215"/>
                </a:lnTo>
                <a:lnTo>
                  <a:pt x="957333" y="1412873"/>
                </a:lnTo>
                <a:lnTo>
                  <a:pt x="1014141" y="1423533"/>
                </a:lnTo>
                <a:lnTo>
                  <a:pt x="1072018" y="1433172"/>
                </a:lnTo>
                <a:lnTo>
                  <a:pt x="1130912" y="1441765"/>
                </a:lnTo>
                <a:lnTo>
                  <a:pt x="1190773" y="1449289"/>
                </a:lnTo>
                <a:lnTo>
                  <a:pt x="1251552" y="1455720"/>
                </a:lnTo>
                <a:lnTo>
                  <a:pt x="1313197" y="1461035"/>
                </a:lnTo>
                <a:lnTo>
                  <a:pt x="1375658" y="1465210"/>
                </a:lnTo>
                <a:lnTo>
                  <a:pt x="1438885" y="1468222"/>
                </a:lnTo>
                <a:lnTo>
                  <a:pt x="1502827" y="1470046"/>
                </a:lnTo>
                <a:lnTo>
                  <a:pt x="1567434" y="1470659"/>
                </a:lnTo>
                <a:lnTo>
                  <a:pt x="1632040" y="1470046"/>
                </a:lnTo>
                <a:lnTo>
                  <a:pt x="1695982" y="1468222"/>
                </a:lnTo>
                <a:lnTo>
                  <a:pt x="1759209" y="1465210"/>
                </a:lnTo>
                <a:lnTo>
                  <a:pt x="1821670" y="1461035"/>
                </a:lnTo>
                <a:lnTo>
                  <a:pt x="1883315" y="1455720"/>
                </a:lnTo>
                <a:lnTo>
                  <a:pt x="1944094" y="1449289"/>
                </a:lnTo>
                <a:lnTo>
                  <a:pt x="2003955" y="1441765"/>
                </a:lnTo>
                <a:lnTo>
                  <a:pt x="2062849" y="1433172"/>
                </a:lnTo>
                <a:lnTo>
                  <a:pt x="2120726" y="1423533"/>
                </a:lnTo>
                <a:lnTo>
                  <a:pt x="2177534" y="1412873"/>
                </a:lnTo>
                <a:lnTo>
                  <a:pt x="2233223" y="1401215"/>
                </a:lnTo>
                <a:lnTo>
                  <a:pt x="2287743" y="1388583"/>
                </a:lnTo>
                <a:lnTo>
                  <a:pt x="2341043" y="1374999"/>
                </a:lnTo>
                <a:lnTo>
                  <a:pt x="2393074" y="1360489"/>
                </a:lnTo>
                <a:lnTo>
                  <a:pt x="2443784" y="1345076"/>
                </a:lnTo>
                <a:lnTo>
                  <a:pt x="2493123" y="1328782"/>
                </a:lnTo>
                <a:lnTo>
                  <a:pt x="2541041" y="1311633"/>
                </a:lnTo>
                <a:lnTo>
                  <a:pt x="2587487" y="1293651"/>
                </a:lnTo>
                <a:lnTo>
                  <a:pt x="2632411" y="1274861"/>
                </a:lnTo>
                <a:lnTo>
                  <a:pt x="2675763" y="1255285"/>
                </a:lnTo>
                <a:lnTo>
                  <a:pt x="2717491" y="1234948"/>
                </a:lnTo>
                <a:lnTo>
                  <a:pt x="2757545" y="1213873"/>
                </a:lnTo>
                <a:lnTo>
                  <a:pt x="2795876" y="1192084"/>
                </a:lnTo>
                <a:lnTo>
                  <a:pt x="2832433" y="1169604"/>
                </a:lnTo>
                <a:lnTo>
                  <a:pt x="2867164" y="1146458"/>
                </a:lnTo>
                <a:lnTo>
                  <a:pt x="2900021" y="1122668"/>
                </a:lnTo>
                <a:lnTo>
                  <a:pt x="2930952" y="1098259"/>
                </a:lnTo>
                <a:lnTo>
                  <a:pt x="2959906" y="1073254"/>
                </a:lnTo>
                <a:lnTo>
                  <a:pt x="3011685" y="1021552"/>
                </a:lnTo>
                <a:lnTo>
                  <a:pt x="3054955" y="967749"/>
                </a:lnTo>
                <a:lnTo>
                  <a:pt x="3089312" y="912037"/>
                </a:lnTo>
                <a:lnTo>
                  <a:pt x="3114351" y="854603"/>
                </a:lnTo>
                <a:lnTo>
                  <a:pt x="3129671" y="795637"/>
                </a:lnTo>
                <a:lnTo>
                  <a:pt x="3134867" y="735329"/>
                </a:lnTo>
                <a:lnTo>
                  <a:pt x="3133560" y="705017"/>
                </a:lnTo>
                <a:lnTo>
                  <a:pt x="3123252" y="645352"/>
                </a:lnTo>
                <a:lnTo>
                  <a:pt x="3103021" y="587125"/>
                </a:lnTo>
                <a:lnTo>
                  <a:pt x="3073273" y="530525"/>
                </a:lnTo>
                <a:lnTo>
                  <a:pt x="3034409" y="475743"/>
                </a:lnTo>
                <a:lnTo>
                  <a:pt x="2986834" y="422965"/>
                </a:lnTo>
                <a:lnTo>
                  <a:pt x="2930952" y="372383"/>
                </a:lnTo>
                <a:lnTo>
                  <a:pt x="2900021" y="347974"/>
                </a:lnTo>
                <a:lnTo>
                  <a:pt x="2867164" y="324184"/>
                </a:lnTo>
                <a:lnTo>
                  <a:pt x="2832433" y="301038"/>
                </a:lnTo>
                <a:lnTo>
                  <a:pt x="2795876" y="278559"/>
                </a:lnTo>
                <a:lnTo>
                  <a:pt x="2757545" y="256771"/>
                </a:lnTo>
                <a:lnTo>
                  <a:pt x="2717491" y="235696"/>
                </a:lnTo>
                <a:lnTo>
                  <a:pt x="2675763" y="215360"/>
                </a:lnTo>
                <a:lnTo>
                  <a:pt x="2632411" y="195785"/>
                </a:lnTo>
                <a:lnTo>
                  <a:pt x="2587487" y="176995"/>
                </a:lnTo>
                <a:lnTo>
                  <a:pt x="2541041" y="159014"/>
                </a:lnTo>
                <a:lnTo>
                  <a:pt x="2493123" y="141866"/>
                </a:lnTo>
                <a:lnTo>
                  <a:pt x="2443784" y="125573"/>
                </a:lnTo>
                <a:lnTo>
                  <a:pt x="2393074" y="110161"/>
                </a:lnTo>
                <a:lnTo>
                  <a:pt x="2341043" y="95651"/>
                </a:lnTo>
                <a:lnTo>
                  <a:pt x="2287743" y="82069"/>
                </a:lnTo>
                <a:lnTo>
                  <a:pt x="2233223" y="69438"/>
                </a:lnTo>
                <a:lnTo>
                  <a:pt x="2177534" y="57781"/>
                </a:lnTo>
                <a:lnTo>
                  <a:pt x="2120726" y="47121"/>
                </a:lnTo>
                <a:lnTo>
                  <a:pt x="2062849" y="37484"/>
                </a:lnTo>
                <a:lnTo>
                  <a:pt x="2003955" y="28892"/>
                </a:lnTo>
                <a:lnTo>
                  <a:pt x="1944094" y="21368"/>
                </a:lnTo>
                <a:lnTo>
                  <a:pt x="1883315" y="14937"/>
                </a:lnTo>
                <a:lnTo>
                  <a:pt x="1821670" y="9623"/>
                </a:lnTo>
                <a:lnTo>
                  <a:pt x="1759209" y="5448"/>
                </a:lnTo>
                <a:lnTo>
                  <a:pt x="1695982" y="2437"/>
                </a:lnTo>
                <a:lnTo>
                  <a:pt x="1632040" y="613"/>
                </a:lnTo>
                <a:lnTo>
                  <a:pt x="1567434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47947" y="5268595"/>
            <a:ext cx="2014855" cy="1064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CMS</a:t>
            </a:r>
            <a:endParaRPr sz="1800">
              <a:latin typeface="Arial"/>
              <a:cs typeface="Arial"/>
            </a:endParaRPr>
          </a:p>
          <a:p>
            <a:pPr marL="12700" marR="5080" indent="-1905" algn="ctr">
              <a:lnSpc>
                <a:spcPct val="100000"/>
              </a:lnSpc>
              <a:spcBef>
                <a:spcPts val="20"/>
              </a:spcBef>
            </a:pPr>
            <a:r>
              <a:rPr sz="1000" spc="-5" dirty="0">
                <a:latin typeface="Arial"/>
                <a:cs typeface="Arial"/>
              </a:rPr>
              <a:t>Approach </a:t>
            </a:r>
            <a:r>
              <a:rPr sz="1000" dirty="0">
                <a:latin typeface="Arial"/>
                <a:cs typeface="Arial"/>
              </a:rPr>
              <a:t>informed </a:t>
            </a:r>
            <a:r>
              <a:rPr sz="1000" spc="-5" dirty="0">
                <a:latin typeface="Arial"/>
                <a:cs typeface="Arial"/>
              </a:rPr>
              <a:t>by regular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communication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CMS to ensure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alignment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with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quality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goals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</a:t>
            </a:r>
            <a:r>
              <a:rPr sz="1000" spc="-10" dirty="0">
                <a:latin typeface="Arial"/>
                <a:cs typeface="Arial"/>
              </a:rPr>
              <a:t>adoption </a:t>
            </a:r>
            <a:r>
              <a:rPr sz="1000" spc="-5" dirty="0">
                <a:latin typeface="Arial"/>
                <a:cs typeface="Arial"/>
              </a:rPr>
              <a:t>of best practices for a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quality improvement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demonstration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81955" y="1030224"/>
            <a:ext cx="3267710" cy="2920365"/>
          </a:xfrm>
          <a:custGeom>
            <a:avLst/>
            <a:gdLst/>
            <a:ahLst/>
            <a:cxnLst/>
            <a:rect l="l" t="t" r="r" b="b"/>
            <a:pathLst>
              <a:path w="3267709" h="2920365">
                <a:moveTo>
                  <a:pt x="1633727" y="0"/>
                </a:moveTo>
                <a:lnTo>
                  <a:pt x="1582838" y="694"/>
                </a:lnTo>
                <a:lnTo>
                  <a:pt x="1532337" y="2765"/>
                </a:lnTo>
                <a:lnTo>
                  <a:pt x="1482246" y="6192"/>
                </a:lnTo>
                <a:lnTo>
                  <a:pt x="1432587" y="10954"/>
                </a:lnTo>
                <a:lnTo>
                  <a:pt x="1383384" y="17032"/>
                </a:lnTo>
                <a:lnTo>
                  <a:pt x="1334660" y="24405"/>
                </a:lnTo>
                <a:lnTo>
                  <a:pt x="1286435" y="33053"/>
                </a:lnTo>
                <a:lnTo>
                  <a:pt x="1238735" y="42956"/>
                </a:lnTo>
                <a:lnTo>
                  <a:pt x="1191580" y="54094"/>
                </a:lnTo>
                <a:lnTo>
                  <a:pt x="1144993" y="66446"/>
                </a:lnTo>
                <a:lnTo>
                  <a:pt x="1098997" y="79992"/>
                </a:lnTo>
                <a:lnTo>
                  <a:pt x="1053615" y="94713"/>
                </a:lnTo>
                <a:lnTo>
                  <a:pt x="1008869" y="110588"/>
                </a:lnTo>
                <a:lnTo>
                  <a:pt x="964782" y="127596"/>
                </a:lnTo>
                <a:lnTo>
                  <a:pt x="921376" y="145718"/>
                </a:lnTo>
                <a:lnTo>
                  <a:pt x="878675" y="164933"/>
                </a:lnTo>
                <a:lnTo>
                  <a:pt x="836699" y="185221"/>
                </a:lnTo>
                <a:lnTo>
                  <a:pt x="795473" y="206563"/>
                </a:lnTo>
                <a:lnTo>
                  <a:pt x="755019" y="228937"/>
                </a:lnTo>
                <a:lnTo>
                  <a:pt x="715358" y="252323"/>
                </a:lnTo>
                <a:lnTo>
                  <a:pt x="676515" y="276703"/>
                </a:lnTo>
                <a:lnTo>
                  <a:pt x="638511" y="302054"/>
                </a:lnTo>
                <a:lnTo>
                  <a:pt x="601369" y="328357"/>
                </a:lnTo>
                <a:lnTo>
                  <a:pt x="565112" y="355592"/>
                </a:lnTo>
                <a:lnTo>
                  <a:pt x="529762" y="383739"/>
                </a:lnTo>
                <a:lnTo>
                  <a:pt x="495342" y="412777"/>
                </a:lnTo>
                <a:lnTo>
                  <a:pt x="461874" y="442687"/>
                </a:lnTo>
                <a:lnTo>
                  <a:pt x="429382" y="473447"/>
                </a:lnTo>
                <a:lnTo>
                  <a:pt x="397886" y="505039"/>
                </a:lnTo>
                <a:lnTo>
                  <a:pt x="367411" y="537441"/>
                </a:lnTo>
                <a:lnTo>
                  <a:pt x="337979" y="570633"/>
                </a:lnTo>
                <a:lnTo>
                  <a:pt x="309612" y="604596"/>
                </a:lnTo>
                <a:lnTo>
                  <a:pt x="282333" y="639309"/>
                </a:lnTo>
                <a:lnTo>
                  <a:pt x="256165" y="674752"/>
                </a:lnTo>
                <a:lnTo>
                  <a:pt x="231129" y="710904"/>
                </a:lnTo>
                <a:lnTo>
                  <a:pt x="207249" y="747746"/>
                </a:lnTo>
                <a:lnTo>
                  <a:pt x="184548" y="785258"/>
                </a:lnTo>
                <a:lnTo>
                  <a:pt x="163047" y="823418"/>
                </a:lnTo>
                <a:lnTo>
                  <a:pt x="142770" y="862208"/>
                </a:lnTo>
                <a:lnTo>
                  <a:pt x="123739" y="901606"/>
                </a:lnTo>
                <a:lnTo>
                  <a:pt x="105976" y="941593"/>
                </a:lnTo>
                <a:lnTo>
                  <a:pt x="89505" y="982148"/>
                </a:lnTo>
                <a:lnTo>
                  <a:pt x="74347" y="1023251"/>
                </a:lnTo>
                <a:lnTo>
                  <a:pt x="60526" y="1064882"/>
                </a:lnTo>
                <a:lnTo>
                  <a:pt x="48064" y="1107021"/>
                </a:lnTo>
                <a:lnTo>
                  <a:pt x="36983" y="1149648"/>
                </a:lnTo>
                <a:lnTo>
                  <a:pt x="27307" y="1192742"/>
                </a:lnTo>
                <a:lnTo>
                  <a:pt x="19057" y="1236283"/>
                </a:lnTo>
                <a:lnTo>
                  <a:pt x="12257" y="1280252"/>
                </a:lnTo>
                <a:lnTo>
                  <a:pt x="6928" y="1324627"/>
                </a:lnTo>
                <a:lnTo>
                  <a:pt x="3094" y="1369389"/>
                </a:lnTo>
                <a:lnTo>
                  <a:pt x="777" y="1414517"/>
                </a:lnTo>
                <a:lnTo>
                  <a:pt x="0" y="1459991"/>
                </a:lnTo>
                <a:lnTo>
                  <a:pt x="777" y="1505466"/>
                </a:lnTo>
                <a:lnTo>
                  <a:pt x="3094" y="1550594"/>
                </a:lnTo>
                <a:lnTo>
                  <a:pt x="6928" y="1595356"/>
                </a:lnTo>
                <a:lnTo>
                  <a:pt x="12257" y="1639731"/>
                </a:lnTo>
                <a:lnTo>
                  <a:pt x="19057" y="1683700"/>
                </a:lnTo>
                <a:lnTo>
                  <a:pt x="27307" y="1727241"/>
                </a:lnTo>
                <a:lnTo>
                  <a:pt x="36983" y="1770335"/>
                </a:lnTo>
                <a:lnTo>
                  <a:pt x="48064" y="1812962"/>
                </a:lnTo>
                <a:lnTo>
                  <a:pt x="60526" y="1855101"/>
                </a:lnTo>
                <a:lnTo>
                  <a:pt x="74347" y="1896732"/>
                </a:lnTo>
                <a:lnTo>
                  <a:pt x="89505" y="1937835"/>
                </a:lnTo>
                <a:lnTo>
                  <a:pt x="105976" y="1978390"/>
                </a:lnTo>
                <a:lnTo>
                  <a:pt x="123739" y="2018377"/>
                </a:lnTo>
                <a:lnTo>
                  <a:pt x="142770" y="2057775"/>
                </a:lnTo>
                <a:lnTo>
                  <a:pt x="163047" y="2096565"/>
                </a:lnTo>
                <a:lnTo>
                  <a:pt x="184548" y="2134725"/>
                </a:lnTo>
                <a:lnTo>
                  <a:pt x="207249" y="2172237"/>
                </a:lnTo>
                <a:lnTo>
                  <a:pt x="231129" y="2209079"/>
                </a:lnTo>
                <a:lnTo>
                  <a:pt x="256165" y="2245231"/>
                </a:lnTo>
                <a:lnTo>
                  <a:pt x="282333" y="2280674"/>
                </a:lnTo>
                <a:lnTo>
                  <a:pt x="309612" y="2315387"/>
                </a:lnTo>
                <a:lnTo>
                  <a:pt x="337979" y="2349350"/>
                </a:lnTo>
                <a:lnTo>
                  <a:pt x="367411" y="2382542"/>
                </a:lnTo>
                <a:lnTo>
                  <a:pt x="397886" y="2414944"/>
                </a:lnTo>
                <a:lnTo>
                  <a:pt x="429382" y="2446536"/>
                </a:lnTo>
                <a:lnTo>
                  <a:pt x="461874" y="2477296"/>
                </a:lnTo>
                <a:lnTo>
                  <a:pt x="495342" y="2507206"/>
                </a:lnTo>
                <a:lnTo>
                  <a:pt x="529762" y="2536244"/>
                </a:lnTo>
                <a:lnTo>
                  <a:pt x="565112" y="2564391"/>
                </a:lnTo>
                <a:lnTo>
                  <a:pt x="601369" y="2591626"/>
                </a:lnTo>
                <a:lnTo>
                  <a:pt x="638511" y="2617929"/>
                </a:lnTo>
                <a:lnTo>
                  <a:pt x="676515" y="2643280"/>
                </a:lnTo>
                <a:lnTo>
                  <a:pt x="715358" y="2667660"/>
                </a:lnTo>
                <a:lnTo>
                  <a:pt x="755019" y="2691046"/>
                </a:lnTo>
                <a:lnTo>
                  <a:pt x="795473" y="2713420"/>
                </a:lnTo>
                <a:lnTo>
                  <a:pt x="836699" y="2734762"/>
                </a:lnTo>
                <a:lnTo>
                  <a:pt x="878675" y="2755050"/>
                </a:lnTo>
                <a:lnTo>
                  <a:pt x="921376" y="2774265"/>
                </a:lnTo>
                <a:lnTo>
                  <a:pt x="964782" y="2792387"/>
                </a:lnTo>
                <a:lnTo>
                  <a:pt x="1008869" y="2809395"/>
                </a:lnTo>
                <a:lnTo>
                  <a:pt x="1053615" y="2825270"/>
                </a:lnTo>
                <a:lnTo>
                  <a:pt x="1098997" y="2839991"/>
                </a:lnTo>
                <a:lnTo>
                  <a:pt x="1144993" y="2853537"/>
                </a:lnTo>
                <a:lnTo>
                  <a:pt x="1191580" y="2865889"/>
                </a:lnTo>
                <a:lnTo>
                  <a:pt x="1238735" y="2877027"/>
                </a:lnTo>
                <a:lnTo>
                  <a:pt x="1286435" y="2886930"/>
                </a:lnTo>
                <a:lnTo>
                  <a:pt x="1334660" y="2895578"/>
                </a:lnTo>
                <a:lnTo>
                  <a:pt x="1383384" y="2902951"/>
                </a:lnTo>
                <a:lnTo>
                  <a:pt x="1432587" y="2909029"/>
                </a:lnTo>
                <a:lnTo>
                  <a:pt x="1482246" y="2913791"/>
                </a:lnTo>
                <a:lnTo>
                  <a:pt x="1532337" y="2917218"/>
                </a:lnTo>
                <a:lnTo>
                  <a:pt x="1582838" y="2919289"/>
                </a:lnTo>
                <a:lnTo>
                  <a:pt x="1633727" y="2919984"/>
                </a:lnTo>
                <a:lnTo>
                  <a:pt x="1684617" y="2919289"/>
                </a:lnTo>
                <a:lnTo>
                  <a:pt x="1735118" y="2917218"/>
                </a:lnTo>
                <a:lnTo>
                  <a:pt x="1785209" y="2913791"/>
                </a:lnTo>
                <a:lnTo>
                  <a:pt x="1834868" y="2909029"/>
                </a:lnTo>
                <a:lnTo>
                  <a:pt x="1884071" y="2902951"/>
                </a:lnTo>
                <a:lnTo>
                  <a:pt x="1932795" y="2895578"/>
                </a:lnTo>
                <a:lnTo>
                  <a:pt x="1981020" y="2886930"/>
                </a:lnTo>
                <a:lnTo>
                  <a:pt x="2028720" y="2877027"/>
                </a:lnTo>
                <a:lnTo>
                  <a:pt x="2075875" y="2865889"/>
                </a:lnTo>
                <a:lnTo>
                  <a:pt x="2122462" y="2853537"/>
                </a:lnTo>
                <a:lnTo>
                  <a:pt x="2168458" y="2839991"/>
                </a:lnTo>
                <a:lnTo>
                  <a:pt x="2213840" y="2825270"/>
                </a:lnTo>
                <a:lnTo>
                  <a:pt x="2258586" y="2809395"/>
                </a:lnTo>
                <a:lnTo>
                  <a:pt x="2302673" y="2792387"/>
                </a:lnTo>
                <a:lnTo>
                  <a:pt x="2346079" y="2774265"/>
                </a:lnTo>
                <a:lnTo>
                  <a:pt x="2388780" y="2755050"/>
                </a:lnTo>
                <a:lnTo>
                  <a:pt x="2430756" y="2734762"/>
                </a:lnTo>
                <a:lnTo>
                  <a:pt x="2471982" y="2713420"/>
                </a:lnTo>
                <a:lnTo>
                  <a:pt x="2512436" y="2691046"/>
                </a:lnTo>
                <a:lnTo>
                  <a:pt x="2552097" y="2667660"/>
                </a:lnTo>
                <a:lnTo>
                  <a:pt x="2590940" y="2643280"/>
                </a:lnTo>
                <a:lnTo>
                  <a:pt x="2628944" y="2617929"/>
                </a:lnTo>
                <a:lnTo>
                  <a:pt x="2666086" y="2591626"/>
                </a:lnTo>
                <a:lnTo>
                  <a:pt x="2702343" y="2564391"/>
                </a:lnTo>
                <a:lnTo>
                  <a:pt x="2737693" y="2536244"/>
                </a:lnTo>
                <a:lnTo>
                  <a:pt x="2772113" y="2507206"/>
                </a:lnTo>
                <a:lnTo>
                  <a:pt x="2805581" y="2477296"/>
                </a:lnTo>
                <a:lnTo>
                  <a:pt x="2838073" y="2446536"/>
                </a:lnTo>
                <a:lnTo>
                  <a:pt x="2869569" y="2414944"/>
                </a:lnTo>
                <a:lnTo>
                  <a:pt x="2900044" y="2382542"/>
                </a:lnTo>
                <a:lnTo>
                  <a:pt x="2929476" y="2349350"/>
                </a:lnTo>
                <a:lnTo>
                  <a:pt x="2957843" y="2315387"/>
                </a:lnTo>
                <a:lnTo>
                  <a:pt x="2985122" y="2280674"/>
                </a:lnTo>
                <a:lnTo>
                  <a:pt x="3011290" y="2245231"/>
                </a:lnTo>
                <a:lnTo>
                  <a:pt x="3036326" y="2209079"/>
                </a:lnTo>
                <a:lnTo>
                  <a:pt x="3060206" y="2172237"/>
                </a:lnTo>
                <a:lnTo>
                  <a:pt x="3082907" y="2134725"/>
                </a:lnTo>
                <a:lnTo>
                  <a:pt x="3104408" y="2096565"/>
                </a:lnTo>
                <a:lnTo>
                  <a:pt x="3124685" y="2057775"/>
                </a:lnTo>
                <a:lnTo>
                  <a:pt x="3143716" y="2018377"/>
                </a:lnTo>
                <a:lnTo>
                  <a:pt x="3161479" y="1978390"/>
                </a:lnTo>
                <a:lnTo>
                  <a:pt x="3177950" y="1937835"/>
                </a:lnTo>
                <a:lnTo>
                  <a:pt x="3193108" y="1896732"/>
                </a:lnTo>
                <a:lnTo>
                  <a:pt x="3206929" y="1855101"/>
                </a:lnTo>
                <a:lnTo>
                  <a:pt x="3219391" y="1812962"/>
                </a:lnTo>
                <a:lnTo>
                  <a:pt x="3230472" y="1770335"/>
                </a:lnTo>
                <a:lnTo>
                  <a:pt x="3240148" y="1727241"/>
                </a:lnTo>
                <a:lnTo>
                  <a:pt x="3248398" y="1683700"/>
                </a:lnTo>
                <a:lnTo>
                  <a:pt x="3255198" y="1639731"/>
                </a:lnTo>
                <a:lnTo>
                  <a:pt x="3260527" y="1595356"/>
                </a:lnTo>
                <a:lnTo>
                  <a:pt x="3264361" y="1550594"/>
                </a:lnTo>
                <a:lnTo>
                  <a:pt x="3266678" y="1505466"/>
                </a:lnTo>
                <a:lnTo>
                  <a:pt x="3267455" y="1459991"/>
                </a:lnTo>
                <a:lnTo>
                  <a:pt x="3266678" y="1414517"/>
                </a:lnTo>
                <a:lnTo>
                  <a:pt x="3264361" y="1369389"/>
                </a:lnTo>
                <a:lnTo>
                  <a:pt x="3260527" y="1324627"/>
                </a:lnTo>
                <a:lnTo>
                  <a:pt x="3255198" y="1280252"/>
                </a:lnTo>
                <a:lnTo>
                  <a:pt x="3248398" y="1236283"/>
                </a:lnTo>
                <a:lnTo>
                  <a:pt x="3240148" y="1192742"/>
                </a:lnTo>
                <a:lnTo>
                  <a:pt x="3230472" y="1149648"/>
                </a:lnTo>
                <a:lnTo>
                  <a:pt x="3219391" y="1107021"/>
                </a:lnTo>
                <a:lnTo>
                  <a:pt x="3206929" y="1064882"/>
                </a:lnTo>
                <a:lnTo>
                  <a:pt x="3193108" y="1023251"/>
                </a:lnTo>
                <a:lnTo>
                  <a:pt x="3177950" y="982148"/>
                </a:lnTo>
                <a:lnTo>
                  <a:pt x="3161479" y="941593"/>
                </a:lnTo>
                <a:lnTo>
                  <a:pt x="3143716" y="901606"/>
                </a:lnTo>
                <a:lnTo>
                  <a:pt x="3124685" y="862208"/>
                </a:lnTo>
                <a:lnTo>
                  <a:pt x="3104408" y="823418"/>
                </a:lnTo>
                <a:lnTo>
                  <a:pt x="3082907" y="785258"/>
                </a:lnTo>
                <a:lnTo>
                  <a:pt x="3060206" y="747746"/>
                </a:lnTo>
                <a:lnTo>
                  <a:pt x="3036326" y="710904"/>
                </a:lnTo>
                <a:lnTo>
                  <a:pt x="3011290" y="674752"/>
                </a:lnTo>
                <a:lnTo>
                  <a:pt x="2985122" y="639309"/>
                </a:lnTo>
                <a:lnTo>
                  <a:pt x="2957843" y="604596"/>
                </a:lnTo>
                <a:lnTo>
                  <a:pt x="2929476" y="570633"/>
                </a:lnTo>
                <a:lnTo>
                  <a:pt x="2900044" y="537441"/>
                </a:lnTo>
                <a:lnTo>
                  <a:pt x="2869569" y="505039"/>
                </a:lnTo>
                <a:lnTo>
                  <a:pt x="2838073" y="473447"/>
                </a:lnTo>
                <a:lnTo>
                  <a:pt x="2805581" y="442687"/>
                </a:lnTo>
                <a:lnTo>
                  <a:pt x="2772113" y="412777"/>
                </a:lnTo>
                <a:lnTo>
                  <a:pt x="2737693" y="383739"/>
                </a:lnTo>
                <a:lnTo>
                  <a:pt x="2702343" y="355592"/>
                </a:lnTo>
                <a:lnTo>
                  <a:pt x="2666086" y="328357"/>
                </a:lnTo>
                <a:lnTo>
                  <a:pt x="2628944" y="302054"/>
                </a:lnTo>
                <a:lnTo>
                  <a:pt x="2590940" y="276703"/>
                </a:lnTo>
                <a:lnTo>
                  <a:pt x="2552097" y="252323"/>
                </a:lnTo>
                <a:lnTo>
                  <a:pt x="2512436" y="228937"/>
                </a:lnTo>
                <a:lnTo>
                  <a:pt x="2471982" y="206563"/>
                </a:lnTo>
                <a:lnTo>
                  <a:pt x="2430756" y="185221"/>
                </a:lnTo>
                <a:lnTo>
                  <a:pt x="2388780" y="164933"/>
                </a:lnTo>
                <a:lnTo>
                  <a:pt x="2346079" y="145718"/>
                </a:lnTo>
                <a:lnTo>
                  <a:pt x="2302673" y="127596"/>
                </a:lnTo>
                <a:lnTo>
                  <a:pt x="2258586" y="110588"/>
                </a:lnTo>
                <a:lnTo>
                  <a:pt x="2213840" y="94713"/>
                </a:lnTo>
                <a:lnTo>
                  <a:pt x="2168458" y="79992"/>
                </a:lnTo>
                <a:lnTo>
                  <a:pt x="2122462" y="66446"/>
                </a:lnTo>
                <a:lnTo>
                  <a:pt x="2075875" y="54094"/>
                </a:lnTo>
                <a:lnTo>
                  <a:pt x="2028720" y="42956"/>
                </a:lnTo>
                <a:lnTo>
                  <a:pt x="1981020" y="33053"/>
                </a:lnTo>
                <a:lnTo>
                  <a:pt x="1932795" y="24405"/>
                </a:lnTo>
                <a:lnTo>
                  <a:pt x="1884071" y="17032"/>
                </a:lnTo>
                <a:lnTo>
                  <a:pt x="1834868" y="10954"/>
                </a:lnTo>
                <a:lnTo>
                  <a:pt x="1785209" y="6192"/>
                </a:lnTo>
                <a:lnTo>
                  <a:pt x="1735118" y="2765"/>
                </a:lnTo>
                <a:lnTo>
                  <a:pt x="1684617" y="694"/>
                </a:lnTo>
                <a:lnTo>
                  <a:pt x="1633727" y="0"/>
                </a:lnTo>
                <a:close/>
              </a:path>
            </a:pathLst>
          </a:custGeom>
          <a:solidFill>
            <a:srgbClr val="B8C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661786" y="1435353"/>
            <a:ext cx="1972310" cy="2101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9605" marR="104775" indent="-60071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Technical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Expert </a:t>
            </a:r>
            <a:r>
              <a:rPr sz="1800" b="1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Panel</a:t>
            </a:r>
            <a:endParaRPr sz="1800">
              <a:latin typeface="Arial"/>
              <a:cs typeface="Arial"/>
            </a:endParaRPr>
          </a:p>
          <a:p>
            <a:pPr marL="387350" marR="6350" indent="-375285">
              <a:lnSpc>
                <a:spcPct val="100000"/>
              </a:lnSpc>
              <a:spcBef>
                <a:spcPts val="20"/>
              </a:spcBef>
            </a:pPr>
            <a:r>
              <a:rPr sz="1000" spc="-5" dirty="0">
                <a:latin typeface="Arial"/>
                <a:cs typeface="Arial"/>
              </a:rPr>
              <a:t>Measure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development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informed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representatives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from:</a:t>
            </a:r>
            <a:endParaRPr sz="1000">
              <a:latin typeface="Arial"/>
              <a:cs typeface="Arial"/>
            </a:endParaRPr>
          </a:p>
          <a:p>
            <a:pPr marL="238125" marR="5080" indent="-165100">
              <a:lnSpc>
                <a:spcPct val="100000"/>
              </a:lnSpc>
              <a:buChar char="•"/>
              <a:tabLst>
                <a:tab pos="238760" algn="l"/>
              </a:tabLst>
            </a:pPr>
            <a:r>
              <a:rPr sz="1000" spc="-5" dirty="0">
                <a:latin typeface="Arial"/>
                <a:cs typeface="Arial"/>
              </a:rPr>
              <a:t>Clinical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Professional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Societies;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RDs</a:t>
            </a:r>
            <a:endParaRPr sz="1000">
              <a:latin typeface="Arial"/>
              <a:cs typeface="Arial"/>
            </a:endParaRPr>
          </a:p>
          <a:p>
            <a:pPr marL="238125" marR="751840" indent="-165100">
              <a:lnSpc>
                <a:spcPct val="100000"/>
              </a:lnSpc>
              <a:buChar char="•"/>
              <a:tabLst>
                <a:tab pos="238760" algn="l"/>
              </a:tabLst>
            </a:pP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ocacy  </a:t>
            </a:r>
            <a:r>
              <a:rPr sz="1000" spc="-10" dirty="0">
                <a:latin typeface="Arial"/>
                <a:cs typeface="Arial"/>
              </a:rPr>
              <a:t>Organizations</a:t>
            </a:r>
            <a:endParaRPr sz="1000">
              <a:latin typeface="Arial"/>
              <a:cs typeface="Arial"/>
            </a:endParaRPr>
          </a:p>
          <a:p>
            <a:pPr marL="238125" indent="-165100">
              <a:lnSpc>
                <a:spcPct val="100000"/>
              </a:lnSpc>
              <a:buChar char="•"/>
              <a:tabLst>
                <a:tab pos="238760" algn="l"/>
              </a:tabLst>
            </a:pPr>
            <a:r>
              <a:rPr sz="1000" spc="-5" dirty="0">
                <a:latin typeface="Arial"/>
                <a:cs typeface="Arial"/>
              </a:rPr>
              <a:t>Hospitals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Health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Systems</a:t>
            </a:r>
            <a:endParaRPr sz="1000">
              <a:latin typeface="Arial"/>
              <a:cs typeface="Arial"/>
            </a:endParaRPr>
          </a:p>
          <a:p>
            <a:pPr marL="238125" marR="135255" indent="-165100">
              <a:lnSpc>
                <a:spcPct val="100000"/>
              </a:lnSpc>
              <a:buChar char="•"/>
              <a:tabLst>
                <a:tab pos="238760" algn="l"/>
              </a:tabLst>
            </a:pPr>
            <a:r>
              <a:rPr sz="1000" spc="-5" dirty="0">
                <a:latin typeface="Arial"/>
                <a:cs typeface="Arial"/>
              </a:rPr>
              <a:t>EHRA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Quality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Measurement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Workgroup</a:t>
            </a:r>
            <a:endParaRPr sz="1000">
              <a:latin typeface="Arial"/>
              <a:cs typeface="Arial"/>
            </a:endParaRPr>
          </a:p>
          <a:p>
            <a:pPr marL="238125" indent="-165100">
              <a:lnSpc>
                <a:spcPct val="100000"/>
              </a:lnSpc>
              <a:buChar char="•"/>
              <a:tabLst>
                <a:tab pos="238760" algn="l"/>
              </a:tabLst>
            </a:pPr>
            <a:r>
              <a:rPr sz="1000" dirty="0">
                <a:latin typeface="Arial"/>
                <a:cs typeface="Arial"/>
              </a:rPr>
              <a:t>Informatics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Organizations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2252" y="3045967"/>
            <a:ext cx="66192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The</a:t>
            </a:r>
            <a:r>
              <a:rPr sz="3600" spc="-20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MQii</a:t>
            </a:r>
            <a:r>
              <a:rPr sz="3600" spc="-20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spc="-5" dirty="0">
                <a:solidFill>
                  <a:srgbClr val="375F92"/>
                </a:solidFill>
                <a:latin typeface="Segoe UI"/>
                <a:cs typeface="Segoe UI"/>
              </a:rPr>
              <a:t>Learning</a:t>
            </a:r>
            <a:r>
              <a:rPr sz="3600" spc="-10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Collaborative: </a:t>
            </a:r>
            <a:r>
              <a:rPr sz="3600" spc="-975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spc="-55" dirty="0">
                <a:solidFill>
                  <a:srgbClr val="375F92"/>
                </a:solidFill>
                <a:latin typeface="Segoe UI"/>
                <a:cs typeface="Segoe UI"/>
              </a:rPr>
              <a:t>Toolkit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 and</a:t>
            </a:r>
            <a:r>
              <a:rPr sz="3600" spc="-5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spc="-25" dirty="0">
                <a:solidFill>
                  <a:srgbClr val="375F92"/>
                </a:solidFill>
                <a:latin typeface="Segoe UI"/>
                <a:cs typeface="Segoe UI"/>
              </a:rPr>
              <a:t>eCQM</a:t>
            </a:r>
            <a:r>
              <a:rPr sz="3600" spc="-5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spc="-55" dirty="0">
                <a:solidFill>
                  <a:srgbClr val="375F92"/>
                </a:solidFill>
                <a:latin typeface="Segoe UI"/>
                <a:cs typeface="Segoe UI"/>
              </a:rPr>
              <a:t>Testing</a:t>
            </a:r>
            <a:r>
              <a:rPr sz="3600" spc="5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and </a:t>
            </a:r>
            <a:r>
              <a:rPr sz="3600" spc="5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spc="-5" dirty="0">
                <a:solidFill>
                  <a:srgbClr val="375F92"/>
                </a:solidFill>
                <a:latin typeface="Segoe UI"/>
                <a:cs typeface="Segoe UI"/>
              </a:rPr>
              <a:t>Implementation</a:t>
            </a:r>
            <a:endParaRPr sz="3600">
              <a:latin typeface="Segoe UI"/>
              <a:cs typeface="Segoe U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344" y="227203"/>
            <a:ext cx="75996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Early</a:t>
            </a:r>
            <a:r>
              <a:rPr spc="165" dirty="0"/>
              <a:t> </a:t>
            </a:r>
            <a:r>
              <a:rPr spc="40" dirty="0"/>
              <a:t>Testing</a:t>
            </a:r>
            <a:r>
              <a:rPr spc="225" dirty="0"/>
              <a:t> </a:t>
            </a:r>
            <a:r>
              <a:rPr spc="75" dirty="0"/>
              <a:t>Results</a:t>
            </a:r>
            <a:r>
              <a:rPr spc="229" dirty="0"/>
              <a:t> </a:t>
            </a:r>
            <a:r>
              <a:rPr spc="60" dirty="0"/>
              <a:t>for</a:t>
            </a:r>
            <a:r>
              <a:rPr spc="185" dirty="0"/>
              <a:t> </a:t>
            </a:r>
            <a:r>
              <a:rPr spc="60" dirty="0"/>
              <a:t>the</a:t>
            </a:r>
            <a:r>
              <a:rPr spc="229" dirty="0"/>
              <a:t> </a:t>
            </a:r>
            <a:r>
              <a:rPr spc="70" dirty="0"/>
              <a:t>eCQMs</a:t>
            </a:r>
            <a:r>
              <a:rPr spc="215" dirty="0"/>
              <a:t> </a:t>
            </a:r>
            <a:r>
              <a:rPr spc="55" dirty="0"/>
              <a:t>and</a:t>
            </a:r>
            <a:r>
              <a:rPr spc="210" dirty="0"/>
              <a:t> </a:t>
            </a:r>
            <a:r>
              <a:rPr spc="60" dirty="0"/>
              <a:t>the</a:t>
            </a:r>
            <a:r>
              <a:rPr spc="145" dirty="0"/>
              <a:t> </a:t>
            </a:r>
            <a:r>
              <a:rPr spc="35" dirty="0"/>
              <a:t>Toolkit </a:t>
            </a:r>
            <a:r>
              <a:rPr spc="-650" dirty="0"/>
              <a:t> </a:t>
            </a:r>
            <a:r>
              <a:rPr spc="55" dirty="0"/>
              <a:t>Were</a:t>
            </a:r>
            <a:r>
              <a:rPr spc="204" dirty="0"/>
              <a:t> </a:t>
            </a:r>
            <a:r>
              <a:rPr spc="75" dirty="0"/>
              <a:t>Positive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26577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E7E7E"/>
                </a:solidFill>
                <a:latin typeface="Calibri"/>
                <a:cs typeface="Calibri"/>
              </a:rPr>
              <a:t>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1255903"/>
            <a:ext cx="769112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In 2016, a small MQii Learning Collaborative tested the eCQMs </a:t>
            </a:r>
            <a:r>
              <a:rPr sz="1600" dirty="0">
                <a:latin typeface="Arial"/>
                <a:cs typeface="Arial"/>
              </a:rPr>
              <a:t>and </a:t>
            </a:r>
            <a:r>
              <a:rPr sz="1600" spc="-30" dirty="0">
                <a:latin typeface="Arial"/>
                <a:cs typeface="Arial"/>
              </a:rPr>
              <a:t>Toolkit </a:t>
            </a:r>
            <a:r>
              <a:rPr sz="1600" spc="-5" dirty="0">
                <a:latin typeface="Arial"/>
                <a:cs typeface="Arial"/>
              </a:rPr>
              <a:t>to assess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their ability to be used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 </a:t>
            </a:r>
            <a:r>
              <a:rPr sz="1600" spc="-10" dirty="0">
                <a:latin typeface="Arial"/>
                <a:cs typeface="Arial"/>
              </a:rPr>
              <a:t>clinical </a:t>
            </a:r>
            <a:r>
              <a:rPr sz="1600" spc="-5" dirty="0">
                <a:latin typeface="Arial"/>
                <a:cs typeface="Arial"/>
              </a:rPr>
              <a:t>setting and their impact on care delivery; results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demonstrated </a:t>
            </a:r>
            <a:r>
              <a:rPr sz="1600" dirty="0">
                <a:latin typeface="Arial"/>
                <a:cs typeface="Arial"/>
              </a:rPr>
              <a:t>that there is </a:t>
            </a:r>
            <a:r>
              <a:rPr sz="1600" spc="-10" dirty="0">
                <a:latin typeface="Arial"/>
                <a:cs typeface="Arial"/>
              </a:rPr>
              <a:t>wide </a:t>
            </a:r>
            <a:r>
              <a:rPr sz="1600" spc="-5" dirty="0">
                <a:latin typeface="Arial"/>
                <a:cs typeface="Arial"/>
              </a:rPr>
              <a:t>variation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standard practices of malnutrition care,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targeted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quality improvement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efforts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affect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change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65150" y="2435225"/>
          <a:ext cx="7883521" cy="30020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2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7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407"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eCQM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Field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Testing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MQii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Toolkit</a:t>
                      </a:r>
                      <a:r>
                        <a:rPr sz="16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Testing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1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63220" marR="285750" indent="-7048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easure  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Tested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Hospital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524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Hospital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Hospital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4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F243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200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(numerator/denominator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%-score)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990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Primary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53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Screening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(eCQM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#1)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1949/2756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(70.7%)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7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1218/1713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(71.1%)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7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2075" marR="10223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Malnutrition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multi-disciplinary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team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Toolkit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demonstration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14%</a:t>
                      </a:r>
                      <a:r>
                        <a:rPr sz="1200" spc="-4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increase</a:t>
                      </a:r>
                      <a:r>
                        <a:rPr sz="1200" spc="-5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from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40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Assessment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(eCQM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#2)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2989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98/346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96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(28.3%)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spc="-15" dirty="0">
                          <a:latin typeface="Arial"/>
                          <a:cs typeface="Arial"/>
                        </a:rPr>
                        <a:t>55/114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(48.3%)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40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Plan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(eCQM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#3)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27/32**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9687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(84.4%)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132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183/186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(98.4%)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2075" marR="12573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Provider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malnutrition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was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dietitian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diagnosis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malnutrition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19430" marR="105410" indent="-40894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spc="-2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11.5%</a:t>
                      </a:r>
                      <a:r>
                        <a:rPr sz="1200" spc="-5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increase</a:t>
                      </a:r>
                      <a:r>
                        <a:rPr sz="1200" spc="-4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sz="1200" spc="-31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53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Diagnosis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(eCQM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#4)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396875" marR="388620" indent="1651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18/32**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(56.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0215" marR="441325" indent="3302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55/186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(29.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50240" y="5568797"/>
            <a:ext cx="7692390" cy="1058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Exploratory</a:t>
            </a:r>
            <a:r>
              <a:rPr sz="1400" b="1" i="1" spc="2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F487C"/>
                </a:solidFill>
                <a:latin typeface="Arial"/>
                <a:cs typeface="Arial"/>
              </a:rPr>
              <a:t>analysis</a:t>
            </a:r>
            <a:r>
              <a:rPr sz="1400" b="1" i="1" spc="2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of</a:t>
            </a:r>
            <a:r>
              <a:rPr sz="1400" b="1" i="1" spc="21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F487C"/>
                </a:solidFill>
                <a:latin typeface="Arial"/>
                <a:cs typeface="Arial"/>
              </a:rPr>
              <a:t>malnutrition</a:t>
            </a:r>
            <a:r>
              <a:rPr sz="1400" b="1" i="1" spc="22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F487C"/>
                </a:solidFill>
                <a:latin typeface="Arial"/>
                <a:cs typeface="Arial"/>
              </a:rPr>
              <a:t>quality</a:t>
            </a:r>
            <a:r>
              <a:rPr sz="1400" b="1" i="1" spc="19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improvement</a:t>
            </a:r>
            <a:r>
              <a:rPr sz="1400" b="1" i="1" spc="21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F487C"/>
                </a:solidFill>
                <a:latin typeface="Arial"/>
                <a:cs typeface="Arial"/>
              </a:rPr>
              <a:t>projects’</a:t>
            </a:r>
            <a:r>
              <a:rPr sz="1400" b="1" i="1" spc="17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impacts</a:t>
            </a:r>
            <a:r>
              <a:rPr sz="1400" b="1" i="1" spc="2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on</a:t>
            </a:r>
            <a:r>
              <a:rPr sz="1400" b="1" i="1" spc="19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length-of- </a:t>
            </a:r>
            <a:r>
              <a:rPr sz="1400" b="1" i="1" spc="-37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F487C"/>
                </a:solidFill>
                <a:latin typeface="Arial"/>
                <a:cs typeface="Arial"/>
              </a:rPr>
              <a:t>stay</a:t>
            </a:r>
            <a:r>
              <a:rPr sz="1400" b="1" i="1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and</a:t>
            </a:r>
            <a:r>
              <a:rPr sz="1400" b="1" i="1" spc="-2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30-day</a:t>
            </a:r>
            <a:r>
              <a:rPr sz="1400" b="1" i="1" spc="-3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readmissions</a:t>
            </a:r>
            <a:r>
              <a:rPr sz="1400" b="1" i="1" spc="-5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F487C"/>
                </a:solidFill>
                <a:latin typeface="Arial"/>
                <a:cs typeface="Arial"/>
              </a:rPr>
              <a:t>also</a:t>
            </a:r>
            <a:r>
              <a:rPr sz="1400" b="1" i="1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showed</a:t>
            </a:r>
            <a:r>
              <a:rPr sz="1400" b="1" i="1" spc="-2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F487C"/>
                </a:solidFill>
                <a:latin typeface="Arial"/>
                <a:cs typeface="Arial"/>
              </a:rPr>
              <a:t>positive</a:t>
            </a:r>
            <a:r>
              <a:rPr sz="1400" b="1" i="1" spc="-5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F487C"/>
                </a:solidFill>
                <a:latin typeface="Arial"/>
                <a:cs typeface="Arial"/>
              </a:rPr>
              <a:t>results</a:t>
            </a:r>
            <a:endParaRPr sz="1400">
              <a:latin typeface="Arial"/>
              <a:cs typeface="Arial"/>
            </a:endParaRPr>
          </a:p>
          <a:p>
            <a:pPr marL="1076325" marR="1091565">
              <a:lnSpc>
                <a:spcPct val="100000"/>
              </a:lnSpc>
              <a:spcBef>
                <a:spcPts val="1170"/>
              </a:spcBef>
            </a:pPr>
            <a:r>
              <a:rPr sz="1000" spc="-5" dirty="0">
                <a:latin typeface="Arial"/>
                <a:cs typeface="Arial"/>
              </a:rPr>
              <a:t>**Measure </a:t>
            </a:r>
            <a:r>
              <a:rPr sz="1000" spc="-10" dirty="0">
                <a:latin typeface="Arial"/>
                <a:cs typeface="Arial"/>
              </a:rPr>
              <a:t>calculation is </a:t>
            </a:r>
            <a:r>
              <a:rPr sz="1000" spc="-5" dirty="0">
                <a:latin typeface="Arial"/>
                <a:cs typeface="Arial"/>
              </a:rPr>
              <a:t>based off of a chart abstracted sample and not representative of the entire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hospital's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performance;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data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required</a:t>
            </a:r>
            <a:r>
              <a:rPr sz="1000" dirty="0">
                <a:latin typeface="Arial"/>
                <a:cs typeface="Arial"/>
              </a:rPr>
              <a:t> for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full electronic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report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was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not</a:t>
            </a:r>
            <a:r>
              <a:rPr sz="1000" spc="-10" dirty="0">
                <a:latin typeface="Arial"/>
                <a:cs typeface="Arial"/>
              </a:rPr>
              <a:t> available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format 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necessary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report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hospital-wide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performance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rate.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79647" y="3846550"/>
            <a:ext cx="1052195" cy="795655"/>
            <a:chOff x="3279647" y="3846550"/>
            <a:chExt cx="1052195" cy="79565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79647" y="3846550"/>
              <a:ext cx="1051585" cy="79555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341369" y="3885437"/>
              <a:ext cx="932815" cy="676910"/>
            </a:xfrm>
            <a:custGeom>
              <a:avLst/>
              <a:gdLst/>
              <a:ahLst/>
              <a:cxnLst/>
              <a:rect l="l" t="t" r="r" b="b"/>
              <a:pathLst>
                <a:path w="932814" h="676910">
                  <a:moveTo>
                    <a:pt x="0" y="338328"/>
                  </a:moveTo>
                  <a:lnTo>
                    <a:pt x="3137" y="298878"/>
                  </a:lnTo>
                  <a:lnTo>
                    <a:pt x="12316" y="260763"/>
                  </a:lnTo>
                  <a:lnTo>
                    <a:pt x="27187" y="224238"/>
                  </a:lnTo>
                  <a:lnTo>
                    <a:pt x="47399" y="189555"/>
                  </a:lnTo>
                  <a:lnTo>
                    <a:pt x="72603" y="156970"/>
                  </a:lnTo>
                  <a:lnTo>
                    <a:pt x="102450" y="126736"/>
                  </a:lnTo>
                  <a:lnTo>
                    <a:pt x="136588" y="99107"/>
                  </a:lnTo>
                  <a:lnTo>
                    <a:pt x="174669" y="74338"/>
                  </a:lnTo>
                  <a:lnTo>
                    <a:pt x="216341" y="52682"/>
                  </a:lnTo>
                  <a:lnTo>
                    <a:pt x="261257" y="34394"/>
                  </a:lnTo>
                  <a:lnTo>
                    <a:pt x="309064" y="19727"/>
                  </a:lnTo>
                  <a:lnTo>
                    <a:pt x="359415" y="8937"/>
                  </a:lnTo>
                  <a:lnTo>
                    <a:pt x="411958" y="2276"/>
                  </a:lnTo>
                  <a:lnTo>
                    <a:pt x="466343" y="0"/>
                  </a:lnTo>
                  <a:lnTo>
                    <a:pt x="520729" y="2276"/>
                  </a:lnTo>
                  <a:lnTo>
                    <a:pt x="573272" y="8937"/>
                  </a:lnTo>
                  <a:lnTo>
                    <a:pt x="623623" y="19727"/>
                  </a:lnTo>
                  <a:lnTo>
                    <a:pt x="671430" y="34394"/>
                  </a:lnTo>
                  <a:lnTo>
                    <a:pt x="716346" y="52682"/>
                  </a:lnTo>
                  <a:lnTo>
                    <a:pt x="758018" y="74338"/>
                  </a:lnTo>
                  <a:lnTo>
                    <a:pt x="796099" y="99107"/>
                  </a:lnTo>
                  <a:lnTo>
                    <a:pt x="830237" y="126736"/>
                  </a:lnTo>
                  <a:lnTo>
                    <a:pt x="860084" y="156970"/>
                  </a:lnTo>
                  <a:lnTo>
                    <a:pt x="885288" y="189555"/>
                  </a:lnTo>
                  <a:lnTo>
                    <a:pt x="905500" y="224238"/>
                  </a:lnTo>
                  <a:lnTo>
                    <a:pt x="920371" y="260763"/>
                  </a:lnTo>
                  <a:lnTo>
                    <a:pt x="929550" y="298878"/>
                  </a:lnTo>
                  <a:lnTo>
                    <a:pt x="932688" y="338328"/>
                  </a:lnTo>
                  <a:lnTo>
                    <a:pt x="929550" y="377777"/>
                  </a:lnTo>
                  <a:lnTo>
                    <a:pt x="920371" y="415892"/>
                  </a:lnTo>
                  <a:lnTo>
                    <a:pt x="905500" y="452417"/>
                  </a:lnTo>
                  <a:lnTo>
                    <a:pt x="885288" y="487100"/>
                  </a:lnTo>
                  <a:lnTo>
                    <a:pt x="860084" y="519685"/>
                  </a:lnTo>
                  <a:lnTo>
                    <a:pt x="830237" y="549919"/>
                  </a:lnTo>
                  <a:lnTo>
                    <a:pt x="796099" y="577548"/>
                  </a:lnTo>
                  <a:lnTo>
                    <a:pt x="758018" y="602317"/>
                  </a:lnTo>
                  <a:lnTo>
                    <a:pt x="716346" y="623973"/>
                  </a:lnTo>
                  <a:lnTo>
                    <a:pt x="671430" y="642261"/>
                  </a:lnTo>
                  <a:lnTo>
                    <a:pt x="623623" y="656928"/>
                  </a:lnTo>
                  <a:lnTo>
                    <a:pt x="573272" y="667718"/>
                  </a:lnTo>
                  <a:lnTo>
                    <a:pt x="520729" y="674379"/>
                  </a:lnTo>
                  <a:lnTo>
                    <a:pt x="466343" y="676656"/>
                  </a:lnTo>
                  <a:lnTo>
                    <a:pt x="411958" y="674379"/>
                  </a:lnTo>
                  <a:lnTo>
                    <a:pt x="359415" y="667718"/>
                  </a:lnTo>
                  <a:lnTo>
                    <a:pt x="309064" y="656928"/>
                  </a:lnTo>
                  <a:lnTo>
                    <a:pt x="261257" y="642261"/>
                  </a:lnTo>
                  <a:lnTo>
                    <a:pt x="216341" y="623973"/>
                  </a:lnTo>
                  <a:lnTo>
                    <a:pt x="174669" y="602317"/>
                  </a:lnTo>
                  <a:lnTo>
                    <a:pt x="136588" y="577548"/>
                  </a:lnTo>
                  <a:lnTo>
                    <a:pt x="102450" y="549919"/>
                  </a:lnTo>
                  <a:lnTo>
                    <a:pt x="72603" y="519685"/>
                  </a:lnTo>
                  <a:lnTo>
                    <a:pt x="47399" y="487100"/>
                  </a:lnTo>
                  <a:lnTo>
                    <a:pt x="27187" y="452417"/>
                  </a:lnTo>
                  <a:lnTo>
                    <a:pt x="12316" y="415892"/>
                  </a:lnTo>
                  <a:lnTo>
                    <a:pt x="3137" y="377777"/>
                  </a:lnTo>
                  <a:lnTo>
                    <a:pt x="0" y="338328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787895" y="4436351"/>
            <a:ext cx="1711960" cy="989330"/>
            <a:chOff x="6787895" y="4436351"/>
            <a:chExt cx="1711960" cy="98933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87895" y="4436351"/>
              <a:ext cx="1711452" cy="98908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849617" y="4475226"/>
              <a:ext cx="1592580" cy="870585"/>
            </a:xfrm>
            <a:custGeom>
              <a:avLst/>
              <a:gdLst/>
              <a:ahLst/>
              <a:cxnLst/>
              <a:rect l="l" t="t" r="r" b="b"/>
              <a:pathLst>
                <a:path w="1592579" h="870585">
                  <a:moveTo>
                    <a:pt x="0" y="435101"/>
                  </a:moveTo>
                  <a:lnTo>
                    <a:pt x="9464" y="367815"/>
                  </a:lnTo>
                  <a:lnTo>
                    <a:pt x="36913" y="303777"/>
                  </a:lnTo>
                  <a:lnTo>
                    <a:pt x="80931" y="243762"/>
                  </a:lnTo>
                  <a:lnTo>
                    <a:pt x="108711" y="215504"/>
                  </a:lnTo>
                  <a:lnTo>
                    <a:pt x="140103" y="188543"/>
                  </a:lnTo>
                  <a:lnTo>
                    <a:pt x="174928" y="162974"/>
                  </a:lnTo>
                  <a:lnTo>
                    <a:pt x="213011" y="138895"/>
                  </a:lnTo>
                  <a:lnTo>
                    <a:pt x="254175" y="116402"/>
                  </a:lnTo>
                  <a:lnTo>
                    <a:pt x="298241" y="95592"/>
                  </a:lnTo>
                  <a:lnTo>
                    <a:pt x="345034" y="76561"/>
                  </a:lnTo>
                  <a:lnTo>
                    <a:pt x="394377" y="59407"/>
                  </a:lnTo>
                  <a:lnTo>
                    <a:pt x="446092" y="44227"/>
                  </a:lnTo>
                  <a:lnTo>
                    <a:pt x="500002" y="31116"/>
                  </a:lnTo>
                  <a:lnTo>
                    <a:pt x="555930" y="20172"/>
                  </a:lnTo>
                  <a:lnTo>
                    <a:pt x="613701" y="11492"/>
                  </a:lnTo>
                  <a:lnTo>
                    <a:pt x="673135" y="5172"/>
                  </a:lnTo>
                  <a:lnTo>
                    <a:pt x="734057" y="1309"/>
                  </a:lnTo>
                  <a:lnTo>
                    <a:pt x="796289" y="0"/>
                  </a:lnTo>
                  <a:lnTo>
                    <a:pt x="858522" y="1309"/>
                  </a:lnTo>
                  <a:lnTo>
                    <a:pt x="919444" y="5172"/>
                  </a:lnTo>
                  <a:lnTo>
                    <a:pt x="978878" y="11492"/>
                  </a:lnTo>
                  <a:lnTo>
                    <a:pt x="1036649" y="20172"/>
                  </a:lnTo>
                  <a:lnTo>
                    <a:pt x="1092577" y="31116"/>
                  </a:lnTo>
                  <a:lnTo>
                    <a:pt x="1146487" y="44227"/>
                  </a:lnTo>
                  <a:lnTo>
                    <a:pt x="1198202" y="59407"/>
                  </a:lnTo>
                  <a:lnTo>
                    <a:pt x="1247545" y="76561"/>
                  </a:lnTo>
                  <a:lnTo>
                    <a:pt x="1294338" y="95592"/>
                  </a:lnTo>
                  <a:lnTo>
                    <a:pt x="1338404" y="116402"/>
                  </a:lnTo>
                  <a:lnTo>
                    <a:pt x="1379568" y="138895"/>
                  </a:lnTo>
                  <a:lnTo>
                    <a:pt x="1417651" y="162974"/>
                  </a:lnTo>
                  <a:lnTo>
                    <a:pt x="1452476" y="188543"/>
                  </a:lnTo>
                  <a:lnTo>
                    <a:pt x="1483868" y="215504"/>
                  </a:lnTo>
                  <a:lnTo>
                    <a:pt x="1511648" y="243762"/>
                  </a:lnTo>
                  <a:lnTo>
                    <a:pt x="1555666" y="303777"/>
                  </a:lnTo>
                  <a:lnTo>
                    <a:pt x="1583115" y="367815"/>
                  </a:lnTo>
                  <a:lnTo>
                    <a:pt x="1592579" y="435101"/>
                  </a:lnTo>
                  <a:lnTo>
                    <a:pt x="1590184" y="469102"/>
                  </a:lnTo>
                  <a:lnTo>
                    <a:pt x="1571550" y="534861"/>
                  </a:lnTo>
                  <a:lnTo>
                    <a:pt x="1535639" y="596985"/>
                  </a:lnTo>
                  <a:lnTo>
                    <a:pt x="1483868" y="654699"/>
                  </a:lnTo>
                  <a:lnTo>
                    <a:pt x="1452476" y="681660"/>
                  </a:lnTo>
                  <a:lnTo>
                    <a:pt x="1417651" y="707229"/>
                  </a:lnTo>
                  <a:lnTo>
                    <a:pt x="1379568" y="731308"/>
                  </a:lnTo>
                  <a:lnTo>
                    <a:pt x="1338404" y="753801"/>
                  </a:lnTo>
                  <a:lnTo>
                    <a:pt x="1294338" y="774611"/>
                  </a:lnTo>
                  <a:lnTo>
                    <a:pt x="1247545" y="793642"/>
                  </a:lnTo>
                  <a:lnTo>
                    <a:pt x="1198202" y="810796"/>
                  </a:lnTo>
                  <a:lnTo>
                    <a:pt x="1146487" y="825976"/>
                  </a:lnTo>
                  <a:lnTo>
                    <a:pt x="1092577" y="839087"/>
                  </a:lnTo>
                  <a:lnTo>
                    <a:pt x="1036649" y="850031"/>
                  </a:lnTo>
                  <a:lnTo>
                    <a:pt x="978878" y="858711"/>
                  </a:lnTo>
                  <a:lnTo>
                    <a:pt x="919444" y="865031"/>
                  </a:lnTo>
                  <a:lnTo>
                    <a:pt x="858522" y="868894"/>
                  </a:lnTo>
                  <a:lnTo>
                    <a:pt x="796289" y="870204"/>
                  </a:lnTo>
                  <a:lnTo>
                    <a:pt x="734057" y="868894"/>
                  </a:lnTo>
                  <a:lnTo>
                    <a:pt x="673135" y="865031"/>
                  </a:lnTo>
                  <a:lnTo>
                    <a:pt x="613701" y="858711"/>
                  </a:lnTo>
                  <a:lnTo>
                    <a:pt x="555930" y="850031"/>
                  </a:lnTo>
                  <a:lnTo>
                    <a:pt x="500002" y="839087"/>
                  </a:lnTo>
                  <a:lnTo>
                    <a:pt x="446092" y="825976"/>
                  </a:lnTo>
                  <a:lnTo>
                    <a:pt x="394377" y="810796"/>
                  </a:lnTo>
                  <a:lnTo>
                    <a:pt x="345034" y="793642"/>
                  </a:lnTo>
                  <a:lnTo>
                    <a:pt x="298241" y="774611"/>
                  </a:lnTo>
                  <a:lnTo>
                    <a:pt x="254175" y="753801"/>
                  </a:lnTo>
                  <a:lnTo>
                    <a:pt x="213011" y="731308"/>
                  </a:lnTo>
                  <a:lnTo>
                    <a:pt x="174928" y="707229"/>
                  </a:lnTo>
                  <a:lnTo>
                    <a:pt x="140103" y="681660"/>
                  </a:lnTo>
                  <a:lnTo>
                    <a:pt x="108712" y="654699"/>
                  </a:lnTo>
                  <a:lnTo>
                    <a:pt x="80931" y="626441"/>
                  </a:lnTo>
                  <a:lnTo>
                    <a:pt x="36913" y="566426"/>
                  </a:lnTo>
                  <a:lnTo>
                    <a:pt x="9464" y="502388"/>
                  </a:lnTo>
                  <a:lnTo>
                    <a:pt x="0" y="435101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279647" y="4788420"/>
            <a:ext cx="1052195" cy="794385"/>
            <a:chOff x="3279647" y="4788420"/>
            <a:chExt cx="1052195" cy="794385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79647" y="4788420"/>
              <a:ext cx="1051585" cy="79399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341369" y="4827269"/>
              <a:ext cx="932815" cy="675640"/>
            </a:xfrm>
            <a:custGeom>
              <a:avLst/>
              <a:gdLst/>
              <a:ahLst/>
              <a:cxnLst/>
              <a:rect l="l" t="t" r="r" b="b"/>
              <a:pathLst>
                <a:path w="932814" h="675639">
                  <a:moveTo>
                    <a:pt x="0" y="337565"/>
                  </a:moveTo>
                  <a:lnTo>
                    <a:pt x="3137" y="298198"/>
                  </a:lnTo>
                  <a:lnTo>
                    <a:pt x="12316" y="260164"/>
                  </a:lnTo>
                  <a:lnTo>
                    <a:pt x="27187" y="223717"/>
                  </a:lnTo>
                  <a:lnTo>
                    <a:pt x="47399" y="189111"/>
                  </a:lnTo>
                  <a:lnTo>
                    <a:pt x="72603" y="156599"/>
                  </a:lnTo>
                  <a:lnTo>
                    <a:pt x="102450" y="126434"/>
                  </a:lnTo>
                  <a:lnTo>
                    <a:pt x="136588" y="98869"/>
                  </a:lnTo>
                  <a:lnTo>
                    <a:pt x="174669" y="74158"/>
                  </a:lnTo>
                  <a:lnTo>
                    <a:pt x="216341" y="52554"/>
                  </a:lnTo>
                  <a:lnTo>
                    <a:pt x="261257" y="34309"/>
                  </a:lnTo>
                  <a:lnTo>
                    <a:pt x="309064" y="19679"/>
                  </a:lnTo>
                  <a:lnTo>
                    <a:pt x="359415" y="8915"/>
                  </a:lnTo>
                  <a:lnTo>
                    <a:pt x="411958" y="2271"/>
                  </a:lnTo>
                  <a:lnTo>
                    <a:pt x="466343" y="0"/>
                  </a:lnTo>
                  <a:lnTo>
                    <a:pt x="520729" y="2271"/>
                  </a:lnTo>
                  <a:lnTo>
                    <a:pt x="573272" y="8915"/>
                  </a:lnTo>
                  <a:lnTo>
                    <a:pt x="623623" y="19679"/>
                  </a:lnTo>
                  <a:lnTo>
                    <a:pt x="671430" y="34309"/>
                  </a:lnTo>
                  <a:lnTo>
                    <a:pt x="716346" y="52554"/>
                  </a:lnTo>
                  <a:lnTo>
                    <a:pt x="758018" y="74158"/>
                  </a:lnTo>
                  <a:lnTo>
                    <a:pt x="796099" y="98869"/>
                  </a:lnTo>
                  <a:lnTo>
                    <a:pt x="830237" y="126434"/>
                  </a:lnTo>
                  <a:lnTo>
                    <a:pt x="860084" y="156599"/>
                  </a:lnTo>
                  <a:lnTo>
                    <a:pt x="885288" y="189111"/>
                  </a:lnTo>
                  <a:lnTo>
                    <a:pt x="905500" y="223717"/>
                  </a:lnTo>
                  <a:lnTo>
                    <a:pt x="920371" y="260164"/>
                  </a:lnTo>
                  <a:lnTo>
                    <a:pt x="929550" y="298198"/>
                  </a:lnTo>
                  <a:lnTo>
                    <a:pt x="932688" y="337565"/>
                  </a:lnTo>
                  <a:lnTo>
                    <a:pt x="929550" y="376933"/>
                  </a:lnTo>
                  <a:lnTo>
                    <a:pt x="920371" y="414967"/>
                  </a:lnTo>
                  <a:lnTo>
                    <a:pt x="905500" y="451414"/>
                  </a:lnTo>
                  <a:lnTo>
                    <a:pt x="885288" y="486020"/>
                  </a:lnTo>
                  <a:lnTo>
                    <a:pt x="860084" y="518532"/>
                  </a:lnTo>
                  <a:lnTo>
                    <a:pt x="830237" y="548697"/>
                  </a:lnTo>
                  <a:lnTo>
                    <a:pt x="796099" y="576262"/>
                  </a:lnTo>
                  <a:lnTo>
                    <a:pt x="758018" y="600973"/>
                  </a:lnTo>
                  <a:lnTo>
                    <a:pt x="716346" y="622577"/>
                  </a:lnTo>
                  <a:lnTo>
                    <a:pt x="671430" y="640822"/>
                  </a:lnTo>
                  <a:lnTo>
                    <a:pt x="623623" y="655452"/>
                  </a:lnTo>
                  <a:lnTo>
                    <a:pt x="573272" y="666216"/>
                  </a:lnTo>
                  <a:lnTo>
                    <a:pt x="520729" y="672860"/>
                  </a:lnTo>
                  <a:lnTo>
                    <a:pt x="466343" y="675131"/>
                  </a:lnTo>
                  <a:lnTo>
                    <a:pt x="411958" y="672860"/>
                  </a:lnTo>
                  <a:lnTo>
                    <a:pt x="359415" y="666216"/>
                  </a:lnTo>
                  <a:lnTo>
                    <a:pt x="309064" y="655452"/>
                  </a:lnTo>
                  <a:lnTo>
                    <a:pt x="261257" y="640822"/>
                  </a:lnTo>
                  <a:lnTo>
                    <a:pt x="216341" y="622577"/>
                  </a:lnTo>
                  <a:lnTo>
                    <a:pt x="174669" y="600973"/>
                  </a:lnTo>
                  <a:lnTo>
                    <a:pt x="136588" y="576262"/>
                  </a:lnTo>
                  <a:lnTo>
                    <a:pt x="102450" y="548697"/>
                  </a:lnTo>
                  <a:lnTo>
                    <a:pt x="72603" y="518532"/>
                  </a:lnTo>
                  <a:lnTo>
                    <a:pt x="47399" y="486020"/>
                  </a:lnTo>
                  <a:lnTo>
                    <a:pt x="27187" y="451414"/>
                  </a:lnTo>
                  <a:lnTo>
                    <a:pt x="12316" y="414967"/>
                  </a:lnTo>
                  <a:lnTo>
                    <a:pt x="3137" y="376933"/>
                  </a:lnTo>
                  <a:lnTo>
                    <a:pt x="0" y="337565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99379" y="2723133"/>
            <a:ext cx="31508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357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Participant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Demographics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1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375F92"/>
                </a:solidFill>
                <a:latin typeface="Arial"/>
                <a:cs typeface="Arial"/>
              </a:rPr>
              <a:t>Facility</a:t>
            </a:r>
            <a:r>
              <a:rPr sz="1400" b="1" spc="-6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375F92"/>
                </a:solidFill>
                <a:latin typeface="Arial"/>
                <a:cs typeface="Arial"/>
              </a:rPr>
              <a:t>Type: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9379" y="3331209"/>
            <a:ext cx="3679190" cy="3014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756285" algn="l"/>
                <a:tab pos="756920" algn="l"/>
              </a:tabLst>
            </a:pPr>
            <a:r>
              <a:rPr sz="1400" spc="-5" dirty="0">
                <a:latin typeface="Arial"/>
                <a:cs typeface="Arial"/>
              </a:rPr>
              <a:t>Shor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-te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Acute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are: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64%</a:t>
            </a:r>
            <a:endParaRPr sz="140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1400" dirty="0">
                <a:latin typeface="Arial"/>
                <a:cs typeface="Arial"/>
              </a:rPr>
              <a:t>Academic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Medical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Center: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27%</a:t>
            </a:r>
            <a:endParaRPr sz="140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1400" dirty="0">
                <a:latin typeface="Arial"/>
                <a:cs typeface="Arial"/>
              </a:rPr>
              <a:t>Other: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9%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375F92"/>
                </a:solidFill>
                <a:latin typeface="Arial"/>
                <a:cs typeface="Arial"/>
              </a:rPr>
              <a:t>Size:</a:t>
            </a:r>
            <a:endParaRPr sz="1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1400" dirty="0">
                <a:latin typeface="Arial"/>
                <a:cs typeface="Arial"/>
              </a:rPr>
              <a:t>Large: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45%</a:t>
            </a:r>
            <a:endParaRPr sz="1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1400" spc="-5" dirty="0">
                <a:latin typeface="Arial"/>
                <a:cs typeface="Arial"/>
              </a:rPr>
              <a:t>Medium: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33%</a:t>
            </a:r>
            <a:endParaRPr sz="1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1400" dirty="0">
                <a:latin typeface="Arial"/>
                <a:cs typeface="Arial"/>
              </a:rPr>
              <a:t>Small: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22%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375F92"/>
                </a:solidFill>
                <a:latin typeface="Arial"/>
                <a:cs typeface="Arial"/>
              </a:rPr>
              <a:t>Geographic</a:t>
            </a:r>
            <a:r>
              <a:rPr sz="1400" b="1" spc="-5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Arial"/>
                <a:cs typeface="Arial"/>
              </a:rPr>
              <a:t>Distribution:</a:t>
            </a:r>
            <a:endParaRPr sz="1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1400" dirty="0">
                <a:latin typeface="Arial"/>
                <a:cs typeface="Arial"/>
              </a:rPr>
              <a:t>Urban: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87%</a:t>
            </a:r>
            <a:endParaRPr sz="1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1400" dirty="0">
                <a:latin typeface="Arial"/>
                <a:cs typeface="Arial"/>
              </a:rPr>
              <a:t>Rural: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13%</a:t>
            </a:r>
            <a:endParaRPr sz="1400">
              <a:latin typeface="Arial"/>
              <a:cs typeface="Arial"/>
            </a:endParaRPr>
          </a:p>
          <a:p>
            <a:pPr marL="286385" marR="2064385" indent="-286385" algn="r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86385" algn="l"/>
                <a:tab pos="299720" algn="l"/>
              </a:tabLst>
            </a:pPr>
            <a:r>
              <a:rPr sz="1400" b="1" spc="-5" dirty="0">
                <a:solidFill>
                  <a:srgbClr val="375F92"/>
                </a:solidFill>
                <a:latin typeface="Arial"/>
                <a:cs typeface="Arial"/>
              </a:rPr>
              <a:t>EHR</a:t>
            </a:r>
            <a:r>
              <a:rPr sz="1400" b="1" spc="-8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75F92"/>
                </a:solidFill>
                <a:latin typeface="Arial"/>
                <a:cs typeface="Arial"/>
              </a:rPr>
              <a:t>Platforms:</a:t>
            </a:r>
            <a:endParaRPr sz="1400">
              <a:latin typeface="Arial"/>
              <a:cs typeface="Arial"/>
            </a:endParaRPr>
          </a:p>
          <a:p>
            <a:pPr marL="286385" marR="2113280" lvl="1" indent="-286385" algn="r">
              <a:lnSpc>
                <a:spcPct val="100000"/>
              </a:lnSpc>
              <a:buChar char="•"/>
              <a:tabLst>
                <a:tab pos="286385" algn="l"/>
                <a:tab pos="287020" algn="l"/>
              </a:tabLst>
            </a:pPr>
            <a:r>
              <a:rPr sz="1400" dirty="0">
                <a:latin typeface="Arial"/>
                <a:cs typeface="Arial"/>
              </a:rPr>
              <a:t>Epic: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67%</a:t>
            </a:r>
            <a:endParaRPr sz="1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1400" dirty="0">
                <a:latin typeface="Arial"/>
                <a:cs typeface="Arial"/>
              </a:rPr>
              <a:t>Cerner: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27%</a:t>
            </a:r>
            <a:endParaRPr sz="1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1400" dirty="0">
                <a:latin typeface="Arial"/>
                <a:cs typeface="Arial"/>
              </a:rPr>
              <a:t>Other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(AllScripts,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Meditech,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etc.):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9547" y="2721610"/>
            <a:ext cx="32461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Distribution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of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Participating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Sites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518" y="1118996"/>
            <a:ext cx="826770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Arial"/>
                <a:cs typeface="Arial"/>
              </a:rPr>
              <a:t>The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MQii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Learning</a:t>
            </a:r>
            <a:r>
              <a:rPr sz="1800" i="1" spc="2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Collaborative</a:t>
            </a:r>
            <a:r>
              <a:rPr sz="1800" i="1" spc="3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intends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to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implement</a:t>
            </a:r>
            <a:r>
              <a:rPr sz="1800" i="1" spc="7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MQii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tools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under</a:t>
            </a:r>
            <a:r>
              <a:rPr sz="1800" i="1" spc="1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real-world </a:t>
            </a:r>
            <a:r>
              <a:rPr sz="1800" i="1" spc="-484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circumstances</a:t>
            </a:r>
            <a:r>
              <a:rPr sz="1800" i="1" spc="2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to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generate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evidence</a:t>
            </a:r>
            <a:r>
              <a:rPr sz="1800" i="1" spc="2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on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malnutrition</a:t>
            </a:r>
            <a:r>
              <a:rPr sz="1800" i="1" spc="3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care best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practices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and 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encourage</a:t>
            </a:r>
            <a:r>
              <a:rPr sz="1800" i="1" spc="1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optimal</a:t>
            </a:r>
            <a:r>
              <a:rPr sz="1800" i="1" spc="1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malnutrition</a:t>
            </a:r>
            <a:r>
              <a:rPr sz="1800" i="1" spc="2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care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across</a:t>
            </a:r>
            <a:r>
              <a:rPr sz="1800" i="1" dirty="0">
                <a:latin typeface="Arial"/>
                <a:cs typeface="Arial"/>
              </a:rPr>
              <a:t> the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U.S.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2016,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6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hospitals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participated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 MQii </a:t>
            </a:r>
            <a:r>
              <a:rPr sz="1800" spc="-5" dirty="0">
                <a:latin typeface="Arial"/>
                <a:cs typeface="Arial"/>
              </a:rPr>
              <a:t>Learning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Collaborative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2017,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50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hospitals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participated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MQii </a:t>
            </a:r>
            <a:r>
              <a:rPr sz="1800" spc="-5" dirty="0">
                <a:latin typeface="Arial"/>
                <a:cs typeface="Arial"/>
              </a:rPr>
              <a:t>Learning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Collaborative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06069" y="129666"/>
            <a:ext cx="64808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Nationwide</a:t>
            </a:r>
            <a:r>
              <a:rPr spc="240" dirty="0"/>
              <a:t> </a:t>
            </a:r>
            <a:r>
              <a:rPr spc="75" dirty="0"/>
              <a:t>Learning</a:t>
            </a:r>
            <a:r>
              <a:rPr spc="229" dirty="0"/>
              <a:t> </a:t>
            </a:r>
            <a:r>
              <a:rPr spc="85" dirty="0"/>
              <a:t>Collaborative</a:t>
            </a:r>
            <a:r>
              <a:rPr spc="245" dirty="0"/>
              <a:t> </a:t>
            </a:r>
            <a:r>
              <a:rPr spc="75" dirty="0"/>
              <a:t>Supports </a:t>
            </a:r>
            <a:r>
              <a:rPr spc="-655" dirty="0"/>
              <a:t> </a:t>
            </a:r>
            <a:r>
              <a:rPr spc="75" dirty="0"/>
              <a:t>Expanded</a:t>
            </a:r>
            <a:r>
              <a:rPr spc="245" dirty="0"/>
              <a:t> </a:t>
            </a:r>
            <a:r>
              <a:rPr spc="55" dirty="0"/>
              <a:t>Use</a:t>
            </a:r>
            <a:r>
              <a:rPr spc="200" dirty="0"/>
              <a:t> </a:t>
            </a:r>
            <a:r>
              <a:rPr spc="45" dirty="0"/>
              <a:t>of</a:t>
            </a:r>
            <a:r>
              <a:rPr spc="235" dirty="0"/>
              <a:t> </a:t>
            </a:r>
            <a:r>
              <a:rPr spc="65" dirty="0"/>
              <a:t>MQii</a:t>
            </a:r>
            <a:r>
              <a:rPr spc="165" dirty="0"/>
              <a:t> </a:t>
            </a:r>
            <a:r>
              <a:rPr spc="35" dirty="0"/>
              <a:t>Toolkit</a:t>
            </a:r>
            <a:r>
              <a:rPr spc="229" dirty="0"/>
              <a:t> </a:t>
            </a:r>
            <a:r>
              <a:rPr spc="55" dirty="0"/>
              <a:t>and</a:t>
            </a:r>
            <a:r>
              <a:rPr spc="229" dirty="0"/>
              <a:t> </a:t>
            </a:r>
            <a:r>
              <a:rPr spc="70" dirty="0"/>
              <a:t>eCQMs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2336" y="3203448"/>
            <a:ext cx="4649724" cy="2945891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068" y="153415"/>
            <a:ext cx="76111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Testimony </a:t>
            </a:r>
            <a:r>
              <a:rPr spc="70" dirty="0"/>
              <a:t>from </a:t>
            </a:r>
            <a:r>
              <a:rPr spc="80" dirty="0"/>
              <a:t>Participating</a:t>
            </a:r>
            <a:r>
              <a:rPr spc="85" dirty="0"/>
              <a:t> </a:t>
            </a:r>
            <a:r>
              <a:rPr spc="75" dirty="0"/>
              <a:t>Learning </a:t>
            </a:r>
            <a:r>
              <a:rPr spc="85" dirty="0"/>
              <a:t>Collaborative </a:t>
            </a:r>
            <a:r>
              <a:rPr spc="-655" dirty="0"/>
              <a:t> </a:t>
            </a:r>
            <a:r>
              <a:rPr spc="70" dirty="0"/>
              <a:t>Sites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15669" y="1611145"/>
          <a:ext cx="7735570" cy="3611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3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0490">
                <a:tc>
                  <a:txBody>
                    <a:bodyPr/>
                    <a:lstStyle/>
                    <a:p>
                      <a:pPr marL="127000">
                        <a:lnSpc>
                          <a:spcPts val="1764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“Everyone</a:t>
                      </a:r>
                      <a:r>
                        <a:rPr sz="16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had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philosophy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600" b="1" spc="2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MQii</a:t>
                      </a:r>
                      <a:r>
                        <a:rPr sz="1600" b="1" spc="3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was</a:t>
                      </a:r>
                      <a:r>
                        <a:rPr sz="1600" b="1" spc="-2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best</a:t>
                      </a:r>
                      <a:r>
                        <a:rPr sz="1600" b="1" spc="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600" b="1" spc="2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600" b="1" spc="1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was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interested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being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involved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project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large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our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population.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sz="1600" b="1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discipline</a:t>
                      </a:r>
                      <a:r>
                        <a:rPr sz="1600" b="1" spc="3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brought</a:t>
                      </a:r>
                      <a:r>
                        <a:rPr sz="1600" b="1" spc="3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unique</a:t>
                      </a:r>
                      <a:r>
                        <a:rPr sz="1600" b="1" spc="2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perspective</a:t>
                      </a:r>
                      <a:r>
                        <a:rPr sz="1600" b="1" spc="7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table.”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56">
                <a:tc>
                  <a:txBody>
                    <a:bodyPr/>
                    <a:lstStyle/>
                    <a:p>
                      <a:pPr marL="127000" marR="346710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“By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working</a:t>
                      </a:r>
                      <a:r>
                        <a:rPr sz="1600" b="1" spc="-2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members</a:t>
                      </a:r>
                      <a:r>
                        <a:rPr sz="1600" b="1" spc="3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throughout</a:t>
                      </a:r>
                      <a:r>
                        <a:rPr sz="1600" b="1" spc="4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600" b="1" spc="1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600" b="1" spc="1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team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we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becoming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more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aware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gaps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communication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working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towards</a:t>
                      </a:r>
                      <a:r>
                        <a:rPr sz="16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our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goal of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identifying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malnourished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patients.”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636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572">
                <a:tc>
                  <a:txBody>
                    <a:bodyPr/>
                    <a:lstStyle/>
                    <a:p>
                      <a:pPr marL="127000" marR="119380" algn="just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“The MQii definitely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opened the door to resources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needed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to help collect data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well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as put improvement plans in place, whether it be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IT,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nursing,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staff,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etc.”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636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229">
                <a:tc>
                  <a:txBody>
                    <a:bodyPr/>
                    <a:lstStyle/>
                    <a:p>
                      <a:pPr marL="127000" marR="1138555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“It’s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just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right</a:t>
                      </a:r>
                      <a:r>
                        <a:rPr sz="1600" b="1" spc="3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thing</a:t>
                      </a:r>
                      <a:r>
                        <a:rPr sz="1600" b="1" spc="2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600" b="1" spc="2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6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staff,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6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organization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most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importantly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patients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community.”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7653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64058" y="1724405"/>
            <a:ext cx="541020" cy="450850"/>
          </a:xfrm>
          <a:custGeom>
            <a:avLst/>
            <a:gdLst/>
            <a:ahLst/>
            <a:cxnLst/>
            <a:rect l="l" t="t" r="r" b="b"/>
            <a:pathLst>
              <a:path w="541019" h="450850">
                <a:moveTo>
                  <a:pt x="0" y="53848"/>
                </a:moveTo>
                <a:lnTo>
                  <a:pt x="4231" y="32896"/>
                </a:lnTo>
                <a:lnTo>
                  <a:pt x="15770" y="15779"/>
                </a:lnTo>
                <a:lnTo>
                  <a:pt x="32886" y="4234"/>
                </a:lnTo>
                <a:lnTo>
                  <a:pt x="53848" y="0"/>
                </a:lnTo>
                <a:lnTo>
                  <a:pt x="90170" y="0"/>
                </a:lnTo>
                <a:lnTo>
                  <a:pt x="225425" y="0"/>
                </a:lnTo>
                <a:lnTo>
                  <a:pt x="487172" y="0"/>
                </a:lnTo>
                <a:lnTo>
                  <a:pt x="508133" y="4234"/>
                </a:lnTo>
                <a:lnTo>
                  <a:pt x="525249" y="15779"/>
                </a:lnTo>
                <a:lnTo>
                  <a:pt x="536788" y="32896"/>
                </a:lnTo>
                <a:lnTo>
                  <a:pt x="541020" y="53848"/>
                </a:lnTo>
                <a:lnTo>
                  <a:pt x="541020" y="188468"/>
                </a:lnTo>
                <a:lnTo>
                  <a:pt x="541020" y="269240"/>
                </a:lnTo>
                <a:lnTo>
                  <a:pt x="536788" y="290191"/>
                </a:lnTo>
                <a:lnTo>
                  <a:pt x="525249" y="307308"/>
                </a:lnTo>
                <a:lnTo>
                  <a:pt x="508133" y="318853"/>
                </a:lnTo>
                <a:lnTo>
                  <a:pt x="487172" y="323088"/>
                </a:lnTo>
                <a:lnTo>
                  <a:pt x="225425" y="323088"/>
                </a:lnTo>
                <a:lnTo>
                  <a:pt x="245059" y="450850"/>
                </a:lnTo>
                <a:lnTo>
                  <a:pt x="90170" y="323088"/>
                </a:lnTo>
                <a:lnTo>
                  <a:pt x="53848" y="323088"/>
                </a:lnTo>
                <a:lnTo>
                  <a:pt x="32886" y="318853"/>
                </a:lnTo>
                <a:lnTo>
                  <a:pt x="15770" y="307308"/>
                </a:lnTo>
                <a:lnTo>
                  <a:pt x="4231" y="290191"/>
                </a:lnTo>
                <a:lnTo>
                  <a:pt x="0" y="269240"/>
                </a:lnTo>
                <a:lnTo>
                  <a:pt x="0" y="188468"/>
                </a:lnTo>
                <a:lnTo>
                  <a:pt x="0" y="53848"/>
                </a:lnTo>
                <a:close/>
              </a:path>
            </a:pathLst>
          </a:custGeom>
          <a:ln w="28956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4058" y="2836926"/>
            <a:ext cx="541020" cy="450850"/>
          </a:xfrm>
          <a:custGeom>
            <a:avLst/>
            <a:gdLst/>
            <a:ahLst/>
            <a:cxnLst/>
            <a:rect l="l" t="t" r="r" b="b"/>
            <a:pathLst>
              <a:path w="541019" h="450850">
                <a:moveTo>
                  <a:pt x="0" y="53848"/>
                </a:moveTo>
                <a:lnTo>
                  <a:pt x="4231" y="32896"/>
                </a:lnTo>
                <a:lnTo>
                  <a:pt x="15770" y="15779"/>
                </a:lnTo>
                <a:lnTo>
                  <a:pt x="32886" y="4234"/>
                </a:lnTo>
                <a:lnTo>
                  <a:pt x="53848" y="0"/>
                </a:lnTo>
                <a:lnTo>
                  <a:pt x="90170" y="0"/>
                </a:lnTo>
                <a:lnTo>
                  <a:pt x="225425" y="0"/>
                </a:lnTo>
                <a:lnTo>
                  <a:pt x="487172" y="0"/>
                </a:lnTo>
                <a:lnTo>
                  <a:pt x="508133" y="4234"/>
                </a:lnTo>
                <a:lnTo>
                  <a:pt x="525249" y="15779"/>
                </a:lnTo>
                <a:lnTo>
                  <a:pt x="536788" y="32896"/>
                </a:lnTo>
                <a:lnTo>
                  <a:pt x="541020" y="53848"/>
                </a:lnTo>
                <a:lnTo>
                  <a:pt x="541020" y="188468"/>
                </a:lnTo>
                <a:lnTo>
                  <a:pt x="541020" y="269239"/>
                </a:lnTo>
                <a:lnTo>
                  <a:pt x="536788" y="290191"/>
                </a:lnTo>
                <a:lnTo>
                  <a:pt x="525249" y="307308"/>
                </a:lnTo>
                <a:lnTo>
                  <a:pt x="508133" y="318853"/>
                </a:lnTo>
                <a:lnTo>
                  <a:pt x="487172" y="323088"/>
                </a:lnTo>
                <a:lnTo>
                  <a:pt x="225425" y="323088"/>
                </a:lnTo>
                <a:lnTo>
                  <a:pt x="245059" y="450850"/>
                </a:lnTo>
                <a:lnTo>
                  <a:pt x="90170" y="323088"/>
                </a:lnTo>
                <a:lnTo>
                  <a:pt x="53848" y="323088"/>
                </a:lnTo>
                <a:lnTo>
                  <a:pt x="32886" y="318853"/>
                </a:lnTo>
                <a:lnTo>
                  <a:pt x="15770" y="307308"/>
                </a:lnTo>
                <a:lnTo>
                  <a:pt x="4231" y="290191"/>
                </a:lnTo>
                <a:lnTo>
                  <a:pt x="0" y="269239"/>
                </a:lnTo>
                <a:lnTo>
                  <a:pt x="0" y="188468"/>
                </a:lnTo>
                <a:lnTo>
                  <a:pt x="0" y="53848"/>
                </a:lnTo>
                <a:close/>
              </a:path>
            </a:pathLst>
          </a:custGeom>
          <a:ln w="28956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058" y="3748278"/>
            <a:ext cx="541020" cy="450850"/>
          </a:xfrm>
          <a:custGeom>
            <a:avLst/>
            <a:gdLst/>
            <a:ahLst/>
            <a:cxnLst/>
            <a:rect l="l" t="t" r="r" b="b"/>
            <a:pathLst>
              <a:path w="541019" h="450850">
                <a:moveTo>
                  <a:pt x="0" y="53848"/>
                </a:moveTo>
                <a:lnTo>
                  <a:pt x="4231" y="32896"/>
                </a:lnTo>
                <a:lnTo>
                  <a:pt x="15770" y="15779"/>
                </a:lnTo>
                <a:lnTo>
                  <a:pt x="32886" y="4234"/>
                </a:lnTo>
                <a:lnTo>
                  <a:pt x="53848" y="0"/>
                </a:lnTo>
                <a:lnTo>
                  <a:pt x="90170" y="0"/>
                </a:lnTo>
                <a:lnTo>
                  <a:pt x="225425" y="0"/>
                </a:lnTo>
                <a:lnTo>
                  <a:pt x="487172" y="0"/>
                </a:lnTo>
                <a:lnTo>
                  <a:pt x="508133" y="4234"/>
                </a:lnTo>
                <a:lnTo>
                  <a:pt x="525249" y="15779"/>
                </a:lnTo>
                <a:lnTo>
                  <a:pt x="536788" y="32896"/>
                </a:lnTo>
                <a:lnTo>
                  <a:pt x="541020" y="53848"/>
                </a:lnTo>
                <a:lnTo>
                  <a:pt x="541020" y="188468"/>
                </a:lnTo>
                <a:lnTo>
                  <a:pt x="541020" y="269240"/>
                </a:lnTo>
                <a:lnTo>
                  <a:pt x="536788" y="290191"/>
                </a:lnTo>
                <a:lnTo>
                  <a:pt x="525249" y="307308"/>
                </a:lnTo>
                <a:lnTo>
                  <a:pt x="508133" y="318853"/>
                </a:lnTo>
                <a:lnTo>
                  <a:pt x="487172" y="323088"/>
                </a:lnTo>
                <a:lnTo>
                  <a:pt x="225425" y="323088"/>
                </a:lnTo>
                <a:lnTo>
                  <a:pt x="245059" y="450850"/>
                </a:lnTo>
                <a:lnTo>
                  <a:pt x="90170" y="323088"/>
                </a:lnTo>
                <a:lnTo>
                  <a:pt x="53848" y="323088"/>
                </a:lnTo>
                <a:lnTo>
                  <a:pt x="32886" y="318853"/>
                </a:lnTo>
                <a:lnTo>
                  <a:pt x="15770" y="307308"/>
                </a:lnTo>
                <a:lnTo>
                  <a:pt x="4231" y="290191"/>
                </a:lnTo>
                <a:lnTo>
                  <a:pt x="0" y="269240"/>
                </a:lnTo>
                <a:lnTo>
                  <a:pt x="0" y="188468"/>
                </a:lnTo>
                <a:lnTo>
                  <a:pt x="0" y="53848"/>
                </a:lnTo>
                <a:close/>
              </a:path>
            </a:pathLst>
          </a:custGeom>
          <a:ln w="28956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058" y="4792217"/>
            <a:ext cx="541020" cy="448945"/>
          </a:xfrm>
          <a:custGeom>
            <a:avLst/>
            <a:gdLst/>
            <a:ahLst/>
            <a:cxnLst/>
            <a:rect l="l" t="t" r="r" b="b"/>
            <a:pathLst>
              <a:path w="541019" h="448945">
                <a:moveTo>
                  <a:pt x="0" y="53593"/>
                </a:moveTo>
                <a:lnTo>
                  <a:pt x="4211" y="32736"/>
                </a:lnTo>
                <a:lnTo>
                  <a:pt x="15695" y="15700"/>
                </a:lnTo>
                <a:lnTo>
                  <a:pt x="32730" y="4212"/>
                </a:lnTo>
                <a:lnTo>
                  <a:pt x="53593" y="0"/>
                </a:lnTo>
                <a:lnTo>
                  <a:pt x="90170" y="0"/>
                </a:lnTo>
                <a:lnTo>
                  <a:pt x="225425" y="0"/>
                </a:lnTo>
                <a:lnTo>
                  <a:pt x="487426" y="0"/>
                </a:lnTo>
                <a:lnTo>
                  <a:pt x="508289" y="4212"/>
                </a:lnTo>
                <a:lnTo>
                  <a:pt x="525324" y="15700"/>
                </a:lnTo>
                <a:lnTo>
                  <a:pt x="536808" y="32736"/>
                </a:lnTo>
                <a:lnTo>
                  <a:pt x="541020" y="53593"/>
                </a:lnTo>
                <a:lnTo>
                  <a:pt x="541020" y="187578"/>
                </a:lnTo>
                <a:lnTo>
                  <a:pt x="541020" y="267969"/>
                </a:lnTo>
                <a:lnTo>
                  <a:pt x="536808" y="288827"/>
                </a:lnTo>
                <a:lnTo>
                  <a:pt x="525324" y="305863"/>
                </a:lnTo>
                <a:lnTo>
                  <a:pt x="508289" y="317351"/>
                </a:lnTo>
                <a:lnTo>
                  <a:pt x="487426" y="321563"/>
                </a:lnTo>
                <a:lnTo>
                  <a:pt x="225425" y="321563"/>
                </a:lnTo>
                <a:lnTo>
                  <a:pt x="245059" y="448690"/>
                </a:lnTo>
                <a:lnTo>
                  <a:pt x="90170" y="321563"/>
                </a:lnTo>
                <a:lnTo>
                  <a:pt x="53593" y="321563"/>
                </a:lnTo>
                <a:lnTo>
                  <a:pt x="32730" y="317351"/>
                </a:lnTo>
                <a:lnTo>
                  <a:pt x="15695" y="305863"/>
                </a:lnTo>
                <a:lnTo>
                  <a:pt x="4211" y="288827"/>
                </a:lnTo>
                <a:lnTo>
                  <a:pt x="0" y="267969"/>
                </a:lnTo>
                <a:lnTo>
                  <a:pt x="0" y="187578"/>
                </a:lnTo>
                <a:lnTo>
                  <a:pt x="0" y="53593"/>
                </a:lnTo>
                <a:close/>
              </a:path>
            </a:pathLst>
          </a:custGeom>
          <a:ln w="28956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417703"/>
            <a:ext cx="1380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>
                <a:solidFill>
                  <a:srgbClr val="000000"/>
                </a:solidFill>
              </a:rPr>
              <a:t>O</a:t>
            </a:r>
            <a:r>
              <a:rPr spc="95" dirty="0">
                <a:solidFill>
                  <a:srgbClr val="000000"/>
                </a:solidFill>
              </a:rPr>
              <a:t>v</a:t>
            </a:r>
            <a:r>
              <a:rPr spc="85" dirty="0">
                <a:solidFill>
                  <a:srgbClr val="000000"/>
                </a:solidFill>
              </a:rPr>
              <a:t>e</a:t>
            </a:r>
            <a:r>
              <a:rPr spc="95" dirty="0">
                <a:solidFill>
                  <a:srgbClr val="000000"/>
                </a:solidFill>
              </a:rPr>
              <a:t>rv</a:t>
            </a:r>
            <a:r>
              <a:rPr spc="80" dirty="0">
                <a:solidFill>
                  <a:srgbClr val="000000"/>
                </a:solidFill>
              </a:rPr>
              <a:t>i</a:t>
            </a:r>
            <a:r>
              <a:rPr spc="85" dirty="0">
                <a:solidFill>
                  <a:srgbClr val="000000"/>
                </a:solidFill>
              </a:rPr>
              <a:t>e</a:t>
            </a:r>
            <a:r>
              <a:rPr spc="-5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78901" y="6465214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7E7E7E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844" y="1374251"/>
            <a:ext cx="7290434" cy="146685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C0504D"/>
              </a:buClr>
              <a:buChar char="●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Case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Malnutrition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Quality Improvement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05"/>
              </a:spcBef>
              <a:buClr>
                <a:srgbClr val="C0504D"/>
              </a:buClr>
              <a:buChar char="●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Background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 the </a:t>
            </a:r>
            <a:r>
              <a:rPr sz="1800" spc="-5" dirty="0">
                <a:latin typeface="Arial"/>
                <a:cs typeface="Arial"/>
              </a:rPr>
              <a:t>Malnutrition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Quality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Improvement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Initiative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(MQii)</a:t>
            </a:r>
            <a:endParaRPr sz="1800">
              <a:latin typeface="Arial"/>
              <a:cs typeface="Arial"/>
            </a:endParaRPr>
          </a:p>
          <a:p>
            <a:pPr marL="355600" marR="422909" indent="-342900">
              <a:lnSpc>
                <a:spcPct val="100000"/>
              </a:lnSpc>
              <a:spcBef>
                <a:spcPts val="900"/>
              </a:spcBef>
              <a:buClr>
                <a:srgbClr val="C0504D"/>
              </a:buClr>
              <a:buChar char="●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MQii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Learning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Collaborative: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Toolkit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eCQM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Testing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Implementation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00044" y="2305811"/>
            <a:ext cx="4406265" cy="1407160"/>
            <a:chOff x="3400044" y="2305811"/>
            <a:chExt cx="4406265" cy="1407160"/>
          </a:xfrm>
        </p:grpSpPr>
        <p:sp>
          <p:nvSpPr>
            <p:cNvPr id="3" name="object 3"/>
            <p:cNvSpPr/>
            <p:nvPr/>
          </p:nvSpPr>
          <p:spPr>
            <a:xfrm>
              <a:off x="7531608" y="3372611"/>
              <a:ext cx="274320" cy="340360"/>
            </a:xfrm>
            <a:custGeom>
              <a:avLst/>
              <a:gdLst/>
              <a:ahLst/>
              <a:cxnLst/>
              <a:rect l="l" t="t" r="r" b="b"/>
              <a:pathLst>
                <a:path w="274320" h="340360">
                  <a:moveTo>
                    <a:pt x="205740" y="0"/>
                  </a:moveTo>
                  <a:lnTo>
                    <a:pt x="68580" y="0"/>
                  </a:lnTo>
                  <a:lnTo>
                    <a:pt x="68580" y="202691"/>
                  </a:lnTo>
                  <a:lnTo>
                    <a:pt x="0" y="202691"/>
                  </a:lnTo>
                  <a:lnTo>
                    <a:pt x="137160" y="339851"/>
                  </a:lnTo>
                  <a:lnTo>
                    <a:pt x="274320" y="202691"/>
                  </a:lnTo>
                  <a:lnTo>
                    <a:pt x="205740" y="202691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6F63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38927" y="2305811"/>
              <a:ext cx="1673352" cy="4236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898392" y="3363467"/>
              <a:ext cx="1640205" cy="340360"/>
            </a:xfrm>
            <a:custGeom>
              <a:avLst/>
              <a:gdLst/>
              <a:ahLst/>
              <a:cxnLst/>
              <a:rect l="l" t="t" r="r" b="b"/>
              <a:pathLst>
                <a:path w="1640204" h="340360">
                  <a:moveTo>
                    <a:pt x="277368" y="201168"/>
                  </a:moveTo>
                  <a:lnTo>
                    <a:pt x="208026" y="201168"/>
                  </a:lnTo>
                  <a:lnTo>
                    <a:pt x="208026" y="0"/>
                  </a:lnTo>
                  <a:lnTo>
                    <a:pt x="69342" y="0"/>
                  </a:lnTo>
                  <a:lnTo>
                    <a:pt x="69342" y="201168"/>
                  </a:lnTo>
                  <a:lnTo>
                    <a:pt x="0" y="201168"/>
                  </a:lnTo>
                  <a:lnTo>
                    <a:pt x="138684" y="339852"/>
                  </a:lnTo>
                  <a:lnTo>
                    <a:pt x="277368" y="201168"/>
                  </a:lnTo>
                  <a:close/>
                </a:path>
                <a:path w="1640204" h="340360">
                  <a:moveTo>
                    <a:pt x="1639824" y="201930"/>
                  </a:moveTo>
                  <a:lnTo>
                    <a:pt x="1570863" y="201930"/>
                  </a:lnTo>
                  <a:lnTo>
                    <a:pt x="1570863" y="0"/>
                  </a:lnTo>
                  <a:lnTo>
                    <a:pt x="1432941" y="0"/>
                  </a:lnTo>
                  <a:lnTo>
                    <a:pt x="1432941" y="201930"/>
                  </a:lnTo>
                  <a:lnTo>
                    <a:pt x="1363980" y="201930"/>
                  </a:lnTo>
                  <a:lnTo>
                    <a:pt x="1501902" y="339852"/>
                  </a:lnTo>
                  <a:lnTo>
                    <a:pt x="1639824" y="201930"/>
                  </a:lnTo>
                  <a:close/>
                </a:path>
              </a:pathLst>
            </a:custGeom>
            <a:solidFill>
              <a:srgbClr val="6F63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00044" y="2732531"/>
              <a:ext cx="2636520" cy="734695"/>
            </a:xfrm>
            <a:custGeom>
              <a:avLst/>
              <a:gdLst/>
              <a:ahLst/>
              <a:cxnLst/>
              <a:rect l="l" t="t" r="r" b="b"/>
              <a:pathLst>
                <a:path w="2636520" h="734695">
                  <a:moveTo>
                    <a:pt x="2514091" y="0"/>
                  </a:moveTo>
                  <a:lnTo>
                    <a:pt x="122427" y="0"/>
                  </a:lnTo>
                  <a:lnTo>
                    <a:pt x="74795" y="9628"/>
                  </a:lnTo>
                  <a:lnTo>
                    <a:pt x="35877" y="35877"/>
                  </a:lnTo>
                  <a:lnTo>
                    <a:pt x="9628" y="74795"/>
                  </a:lnTo>
                  <a:lnTo>
                    <a:pt x="0" y="122427"/>
                  </a:lnTo>
                  <a:lnTo>
                    <a:pt x="0" y="612139"/>
                  </a:lnTo>
                  <a:lnTo>
                    <a:pt x="9628" y="659772"/>
                  </a:lnTo>
                  <a:lnTo>
                    <a:pt x="35877" y="698690"/>
                  </a:lnTo>
                  <a:lnTo>
                    <a:pt x="74795" y="724939"/>
                  </a:lnTo>
                  <a:lnTo>
                    <a:pt x="122427" y="734567"/>
                  </a:lnTo>
                  <a:lnTo>
                    <a:pt x="2514091" y="734567"/>
                  </a:lnTo>
                  <a:lnTo>
                    <a:pt x="2561724" y="724939"/>
                  </a:lnTo>
                  <a:lnTo>
                    <a:pt x="2600642" y="698690"/>
                  </a:lnTo>
                  <a:lnTo>
                    <a:pt x="2626891" y="659772"/>
                  </a:lnTo>
                  <a:lnTo>
                    <a:pt x="2636519" y="612139"/>
                  </a:lnTo>
                  <a:lnTo>
                    <a:pt x="2636519" y="122427"/>
                  </a:lnTo>
                  <a:lnTo>
                    <a:pt x="2626891" y="74795"/>
                  </a:lnTo>
                  <a:lnTo>
                    <a:pt x="2600642" y="35877"/>
                  </a:lnTo>
                  <a:lnTo>
                    <a:pt x="2561724" y="9628"/>
                  </a:lnTo>
                  <a:lnTo>
                    <a:pt x="2514091" y="0"/>
                  </a:lnTo>
                  <a:close/>
                </a:path>
              </a:pathLst>
            </a:custGeom>
            <a:solidFill>
              <a:srgbClr val="74C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6491" y="204342"/>
            <a:ext cx="6533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MQii</a:t>
            </a:r>
            <a:r>
              <a:rPr spc="204" dirty="0"/>
              <a:t> </a:t>
            </a:r>
            <a:r>
              <a:rPr spc="75" dirty="0"/>
              <a:t>Continues</a:t>
            </a:r>
            <a:r>
              <a:rPr spc="254" dirty="0"/>
              <a:t> </a:t>
            </a:r>
            <a:r>
              <a:rPr spc="45" dirty="0"/>
              <a:t>to</a:t>
            </a:r>
            <a:r>
              <a:rPr spc="210" dirty="0"/>
              <a:t> </a:t>
            </a:r>
            <a:r>
              <a:rPr spc="70" dirty="0"/>
              <a:t>Expand</a:t>
            </a:r>
            <a:r>
              <a:rPr spc="240" dirty="0"/>
              <a:t> </a:t>
            </a:r>
            <a:r>
              <a:rPr spc="45" dirty="0"/>
              <a:t>to</a:t>
            </a:r>
            <a:r>
              <a:rPr spc="190" dirty="0"/>
              <a:t> </a:t>
            </a:r>
            <a:r>
              <a:rPr spc="65" dirty="0"/>
              <a:t>More</a:t>
            </a:r>
            <a:r>
              <a:rPr spc="245" dirty="0"/>
              <a:t> </a:t>
            </a:r>
            <a:r>
              <a:rPr spc="75" dirty="0"/>
              <a:t>Hospitals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97021" y="2903601"/>
            <a:ext cx="2242185" cy="423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Learning</a:t>
            </a:r>
            <a:r>
              <a:rPr sz="1400" b="1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Collaborative</a:t>
            </a:r>
            <a:r>
              <a:rPr sz="1400" b="1" u="heavy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2.0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50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Hospitals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64023" y="3735323"/>
            <a:ext cx="1272540" cy="668020"/>
          </a:xfrm>
          <a:custGeom>
            <a:avLst/>
            <a:gdLst/>
            <a:ahLst/>
            <a:cxnLst/>
            <a:rect l="l" t="t" r="r" b="b"/>
            <a:pathLst>
              <a:path w="1272539" h="668020">
                <a:moveTo>
                  <a:pt x="1161288" y="0"/>
                </a:moveTo>
                <a:lnTo>
                  <a:pt x="111251" y="0"/>
                </a:lnTo>
                <a:lnTo>
                  <a:pt x="67937" y="8739"/>
                </a:lnTo>
                <a:lnTo>
                  <a:pt x="32575" y="32575"/>
                </a:lnTo>
                <a:lnTo>
                  <a:pt x="8739" y="67937"/>
                </a:lnTo>
                <a:lnTo>
                  <a:pt x="0" y="111251"/>
                </a:lnTo>
                <a:lnTo>
                  <a:pt x="0" y="556259"/>
                </a:lnTo>
                <a:lnTo>
                  <a:pt x="8739" y="599574"/>
                </a:lnTo>
                <a:lnTo>
                  <a:pt x="32575" y="634936"/>
                </a:lnTo>
                <a:lnTo>
                  <a:pt x="67937" y="658772"/>
                </a:lnTo>
                <a:lnTo>
                  <a:pt x="111251" y="667512"/>
                </a:lnTo>
                <a:lnTo>
                  <a:pt x="1161288" y="667512"/>
                </a:lnTo>
                <a:lnTo>
                  <a:pt x="1204602" y="658772"/>
                </a:lnTo>
                <a:lnTo>
                  <a:pt x="1239964" y="634936"/>
                </a:lnTo>
                <a:lnTo>
                  <a:pt x="1263800" y="599574"/>
                </a:lnTo>
                <a:lnTo>
                  <a:pt x="1272539" y="556259"/>
                </a:lnTo>
                <a:lnTo>
                  <a:pt x="1272539" y="111251"/>
                </a:lnTo>
                <a:lnTo>
                  <a:pt x="1263800" y="67937"/>
                </a:lnTo>
                <a:lnTo>
                  <a:pt x="1239964" y="32575"/>
                </a:lnTo>
                <a:lnTo>
                  <a:pt x="1204602" y="8739"/>
                </a:lnTo>
                <a:lnTo>
                  <a:pt x="1161288" y="0"/>
                </a:lnTo>
                <a:close/>
              </a:path>
            </a:pathLst>
          </a:custGeom>
          <a:solidFill>
            <a:srgbClr val="00A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940934" y="3884422"/>
            <a:ext cx="923290" cy="4032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03200" marR="5080" indent="-190500">
              <a:lnSpc>
                <a:spcPct val="103299"/>
              </a:lnSpc>
              <a:spcBef>
                <a:spcPts val="85"/>
              </a:spcBef>
            </a:pPr>
            <a:r>
              <a:rPr sz="1200" b="1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alnutr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on  Toolkit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131564" y="2185390"/>
            <a:ext cx="1170940" cy="722630"/>
            <a:chOff x="4131564" y="2185390"/>
            <a:chExt cx="1170940" cy="722630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1564" y="2185390"/>
              <a:ext cx="1170444" cy="72240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91584" y="2304262"/>
              <a:ext cx="848855" cy="55018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78808" y="2209800"/>
              <a:ext cx="1080515" cy="63246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178808" y="2209800"/>
              <a:ext cx="1080770" cy="632460"/>
            </a:xfrm>
            <a:custGeom>
              <a:avLst/>
              <a:gdLst/>
              <a:ahLst/>
              <a:cxnLst/>
              <a:rect l="l" t="t" r="r" b="b"/>
              <a:pathLst>
                <a:path w="1080770" h="632460">
                  <a:moveTo>
                    <a:pt x="0" y="316229"/>
                  </a:moveTo>
                  <a:lnTo>
                    <a:pt x="12463" y="248398"/>
                  </a:lnTo>
                  <a:lnTo>
                    <a:pt x="48094" y="185633"/>
                  </a:lnTo>
                  <a:lnTo>
                    <a:pt x="73772" y="156633"/>
                  </a:lnTo>
                  <a:lnTo>
                    <a:pt x="104253" y="129479"/>
                  </a:lnTo>
                  <a:lnTo>
                    <a:pt x="139207" y="104363"/>
                  </a:lnTo>
                  <a:lnTo>
                    <a:pt x="178303" y="81479"/>
                  </a:lnTo>
                  <a:lnTo>
                    <a:pt x="221211" y="61020"/>
                  </a:lnTo>
                  <a:lnTo>
                    <a:pt x="267603" y="43180"/>
                  </a:lnTo>
                  <a:lnTo>
                    <a:pt x="317147" y="28149"/>
                  </a:lnTo>
                  <a:lnTo>
                    <a:pt x="369515" y="16123"/>
                  </a:lnTo>
                  <a:lnTo>
                    <a:pt x="424375" y="7294"/>
                  </a:lnTo>
                  <a:lnTo>
                    <a:pt x="481400" y="1855"/>
                  </a:lnTo>
                  <a:lnTo>
                    <a:pt x="540257" y="0"/>
                  </a:lnTo>
                  <a:lnTo>
                    <a:pt x="599115" y="1855"/>
                  </a:lnTo>
                  <a:lnTo>
                    <a:pt x="656140" y="7294"/>
                  </a:lnTo>
                  <a:lnTo>
                    <a:pt x="711000" y="16123"/>
                  </a:lnTo>
                  <a:lnTo>
                    <a:pt x="763368" y="28149"/>
                  </a:lnTo>
                  <a:lnTo>
                    <a:pt x="812912" y="43180"/>
                  </a:lnTo>
                  <a:lnTo>
                    <a:pt x="859304" y="61020"/>
                  </a:lnTo>
                  <a:lnTo>
                    <a:pt x="902212" y="81479"/>
                  </a:lnTo>
                  <a:lnTo>
                    <a:pt x="941308" y="104363"/>
                  </a:lnTo>
                  <a:lnTo>
                    <a:pt x="976262" y="129479"/>
                  </a:lnTo>
                  <a:lnTo>
                    <a:pt x="1006743" y="156633"/>
                  </a:lnTo>
                  <a:lnTo>
                    <a:pt x="1032421" y="185633"/>
                  </a:lnTo>
                  <a:lnTo>
                    <a:pt x="1068052" y="248398"/>
                  </a:lnTo>
                  <a:lnTo>
                    <a:pt x="1080515" y="316229"/>
                  </a:lnTo>
                  <a:lnTo>
                    <a:pt x="1077345" y="350682"/>
                  </a:lnTo>
                  <a:lnTo>
                    <a:pt x="1052968" y="416173"/>
                  </a:lnTo>
                  <a:lnTo>
                    <a:pt x="1006743" y="475826"/>
                  </a:lnTo>
                  <a:lnTo>
                    <a:pt x="976262" y="502980"/>
                  </a:lnTo>
                  <a:lnTo>
                    <a:pt x="941308" y="528096"/>
                  </a:lnTo>
                  <a:lnTo>
                    <a:pt x="902212" y="550980"/>
                  </a:lnTo>
                  <a:lnTo>
                    <a:pt x="859304" y="571439"/>
                  </a:lnTo>
                  <a:lnTo>
                    <a:pt x="812912" y="589279"/>
                  </a:lnTo>
                  <a:lnTo>
                    <a:pt x="763368" y="604310"/>
                  </a:lnTo>
                  <a:lnTo>
                    <a:pt x="711000" y="616336"/>
                  </a:lnTo>
                  <a:lnTo>
                    <a:pt x="656140" y="625165"/>
                  </a:lnTo>
                  <a:lnTo>
                    <a:pt x="599115" y="630604"/>
                  </a:lnTo>
                  <a:lnTo>
                    <a:pt x="540257" y="632460"/>
                  </a:lnTo>
                  <a:lnTo>
                    <a:pt x="481400" y="630604"/>
                  </a:lnTo>
                  <a:lnTo>
                    <a:pt x="424375" y="625165"/>
                  </a:lnTo>
                  <a:lnTo>
                    <a:pt x="369515" y="616336"/>
                  </a:lnTo>
                  <a:lnTo>
                    <a:pt x="317147" y="604310"/>
                  </a:lnTo>
                  <a:lnTo>
                    <a:pt x="267603" y="589279"/>
                  </a:lnTo>
                  <a:lnTo>
                    <a:pt x="221211" y="571439"/>
                  </a:lnTo>
                  <a:lnTo>
                    <a:pt x="178303" y="550980"/>
                  </a:lnTo>
                  <a:lnTo>
                    <a:pt x="139207" y="528096"/>
                  </a:lnTo>
                  <a:lnTo>
                    <a:pt x="104253" y="502980"/>
                  </a:lnTo>
                  <a:lnTo>
                    <a:pt x="73772" y="475826"/>
                  </a:lnTo>
                  <a:lnTo>
                    <a:pt x="48094" y="446826"/>
                  </a:lnTo>
                  <a:lnTo>
                    <a:pt x="12463" y="384061"/>
                  </a:lnTo>
                  <a:lnTo>
                    <a:pt x="0" y="316229"/>
                  </a:lnTo>
                  <a:close/>
                </a:path>
              </a:pathLst>
            </a:custGeom>
            <a:ln w="9144">
              <a:solidFill>
                <a:srgbClr val="71C7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456303" y="2372994"/>
            <a:ext cx="525780" cy="2946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b="1" spc="5" dirty="0">
                <a:solidFill>
                  <a:srgbClr val="FFFFFF"/>
                </a:solidFill>
                <a:latin typeface="Arial"/>
                <a:cs typeface="Arial"/>
              </a:rPr>
              <a:t>2017</a:t>
            </a:r>
            <a:endParaRPr sz="17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00044" y="3735323"/>
            <a:ext cx="1274445" cy="668020"/>
          </a:xfrm>
          <a:custGeom>
            <a:avLst/>
            <a:gdLst/>
            <a:ahLst/>
            <a:cxnLst/>
            <a:rect l="l" t="t" r="r" b="b"/>
            <a:pathLst>
              <a:path w="1274445" h="668020">
                <a:moveTo>
                  <a:pt x="1162811" y="0"/>
                </a:moveTo>
                <a:lnTo>
                  <a:pt x="111251" y="0"/>
                </a:lnTo>
                <a:lnTo>
                  <a:pt x="67937" y="8739"/>
                </a:lnTo>
                <a:lnTo>
                  <a:pt x="32575" y="32575"/>
                </a:lnTo>
                <a:lnTo>
                  <a:pt x="8739" y="67937"/>
                </a:lnTo>
                <a:lnTo>
                  <a:pt x="0" y="111251"/>
                </a:lnTo>
                <a:lnTo>
                  <a:pt x="0" y="556259"/>
                </a:lnTo>
                <a:lnTo>
                  <a:pt x="8739" y="599574"/>
                </a:lnTo>
                <a:lnTo>
                  <a:pt x="32575" y="634936"/>
                </a:lnTo>
                <a:lnTo>
                  <a:pt x="67937" y="658772"/>
                </a:lnTo>
                <a:lnTo>
                  <a:pt x="111251" y="667512"/>
                </a:lnTo>
                <a:lnTo>
                  <a:pt x="1162811" y="667512"/>
                </a:lnTo>
                <a:lnTo>
                  <a:pt x="1206126" y="658772"/>
                </a:lnTo>
                <a:lnTo>
                  <a:pt x="1241488" y="634936"/>
                </a:lnTo>
                <a:lnTo>
                  <a:pt x="1265324" y="599574"/>
                </a:lnTo>
                <a:lnTo>
                  <a:pt x="1274064" y="556259"/>
                </a:lnTo>
                <a:lnTo>
                  <a:pt x="1274064" y="111251"/>
                </a:lnTo>
                <a:lnTo>
                  <a:pt x="1265324" y="67937"/>
                </a:lnTo>
                <a:lnTo>
                  <a:pt x="1241488" y="32575"/>
                </a:lnTo>
                <a:lnTo>
                  <a:pt x="1206126" y="8739"/>
                </a:lnTo>
                <a:lnTo>
                  <a:pt x="1162811" y="0"/>
                </a:lnTo>
                <a:close/>
              </a:path>
            </a:pathLst>
          </a:custGeom>
          <a:solidFill>
            <a:srgbClr val="F36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77209" y="3884422"/>
            <a:ext cx="923290" cy="4032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89230" marR="5080" indent="-177165">
              <a:lnSpc>
                <a:spcPct val="103299"/>
              </a:lnSpc>
              <a:spcBef>
                <a:spcPts val="85"/>
              </a:spcBef>
            </a:pPr>
            <a:r>
              <a:rPr sz="1200" b="1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alnutr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eCQMs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507480" y="2161044"/>
            <a:ext cx="2322830" cy="1306195"/>
            <a:chOff x="6507480" y="2161044"/>
            <a:chExt cx="2322830" cy="1306195"/>
          </a:xfrm>
        </p:grpSpPr>
        <p:sp>
          <p:nvSpPr>
            <p:cNvPr id="20" name="object 20"/>
            <p:cNvSpPr/>
            <p:nvPr/>
          </p:nvSpPr>
          <p:spPr>
            <a:xfrm>
              <a:off x="6507480" y="2732531"/>
              <a:ext cx="2322830" cy="734695"/>
            </a:xfrm>
            <a:custGeom>
              <a:avLst/>
              <a:gdLst/>
              <a:ahLst/>
              <a:cxnLst/>
              <a:rect l="l" t="t" r="r" b="b"/>
              <a:pathLst>
                <a:path w="2322829" h="734695">
                  <a:moveTo>
                    <a:pt x="2200148" y="0"/>
                  </a:moveTo>
                  <a:lnTo>
                    <a:pt x="122427" y="0"/>
                  </a:lnTo>
                  <a:lnTo>
                    <a:pt x="74795" y="9628"/>
                  </a:lnTo>
                  <a:lnTo>
                    <a:pt x="35877" y="35877"/>
                  </a:lnTo>
                  <a:lnTo>
                    <a:pt x="9628" y="74795"/>
                  </a:lnTo>
                  <a:lnTo>
                    <a:pt x="0" y="122427"/>
                  </a:lnTo>
                  <a:lnTo>
                    <a:pt x="0" y="612139"/>
                  </a:lnTo>
                  <a:lnTo>
                    <a:pt x="9628" y="659772"/>
                  </a:lnTo>
                  <a:lnTo>
                    <a:pt x="35877" y="698690"/>
                  </a:lnTo>
                  <a:lnTo>
                    <a:pt x="74795" y="724939"/>
                  </a:lnTo>
                  <a:lnTo>
                    <a:pt x="122427" y="734567"/>
                  </a:lnTo>
                  <a:lnTo>
                    <a:pt x="2200148" y="734567"/>
                  </a:lnTo>
                  <a:lnTo>
                    <a:pt x="2247780" y="724939"/>
                  </a:lnTo>
                  <a:lnTo>
                    <a:pt x="2286698" y="698690"/>
                  </a:lnTo>
                  <a:lnTo>
                    <a:pt x="2312947" y="659772"/>
                  </a:lnTo>
                  <a:lnTo>
                    <a:pt x="2322576" y="612139"/>
                  </a:lnTo>
                  <a:lnTo>
                    <a:pt x="2322576" y="122427"/>
                  </a:lnTo>
                  <a:lnTo>
                    <a:pt x="2312947" y="74795"/>
                  </a:lnTo>
                  <a:lnTo>
                    <a:pt x="2286698" y="35877"/>
                  </a:lnTo>
                  <a:lnTo>
                    <a:pt x="2247780" y="9628"/>
                  </a:lnTo>
                  <a:lnTo>
                    <a:pt x="2200148" y="0"/>
                  </a:lnTo>
                  <a:close/>
                </a:path>
              </a:pathLst>
            </a:custGeom>
            <a:solidFill>
              <a:srgbClr val="38AA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78752" y="2176297"/>
              <a:ext cx="1822703" cy="72082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33260" y="2161044"/>
              <a:ext cx="1373124" cy="81989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25996" y="2200655"/>
              <a:ext cx="1732787" cy="63093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825996" y="2200655"/>
              <a:ext cx="1732914" cy="631190"/>
            </a:xfrm>
            <a:custGeom>
              <a:avLst/>
              <a:gdLst/>
              <a:ahLst/>
              <a:cxnLst/>
              <a:rect l="l" t="t" r="r" b="b"/>
              <a:pathLst>
                <a:path w="1732915" h="631189">
                  <a:moveTo>
                    <a:pt x="0" y="315468"/>
                  </a:moveTo>
                  <a:lnTo>
                    <a:pt x="10297" y="266675"/>
                  </a:lnTo>
                  <a:lnTo>
                    <a:pt x="40162" y="220241"/>
                  </a:lnTo>
                  <a:lnTo>
                    <a:pt x="88054" y="176726"/>
                  </a:lnTo>
                  <a:lnTo>
                    <a:pt x="152433" y="136690"/>
                  </a:lnTo>
                  <a:lnTo>
                    <a:pt x="190324" y="118152"/>
                  </a:lnTo>
                  <a:lnTo>
                    <a:pt x="231759" y="100694"/>
                  </a:lnTo>
                  <a:lnTo>
                    <a:pt x="276546" y="84386"/>
                  </a:lnTo>
                  <a:lnTo>
                    <a:pt x="324492" y="69299"/>
                  </a:lnTo>
                  <a:lnTo>
                    <a:pt x="375404" y="55503"/>
                  </a:lnTo>
                  <a:lnTo>
                    <a:pt x="429090" y="43067"/>
                  </a:lnTo>
                  <a:lnTo>
                    <a:pt x="485358" y="32061"/>
                  </a:lnTo>
                  <a:lnTo>
                    <a:pt x="544015" y="22557"/>
                  </a:lnTo>
                  <a:lnTo>
                    <a:pt x="604868" y="14623"/>
                  </a:lnTo>
                  <a:lnTo>
                    <a:pt x="667725" y="8330"/>
                  </a:lnTo>
                  <a:lnTo>
                    <a:pt x="732393" y="3749"/>
                  </a:lnTo>
                  <a:lnTo>
                    <a:pt x="798680" y="949"/>
                  </a:lnTo>
                  <a:lnTo>
                    <a:pt x="866394" y="0"/>
                  </a:lnTo>
                  <a:lnTo>
                    <a:pt x="934107" y="949"/>
                  </a:lnTo>
                  <a:lnTo>
                    <a:pt x="1000394" y="3749"/>
                  </a:lnTo>
                  <a:lnTo>
                    <a:pt x="1065062" y="8330"/>
                  </a:lnTo>
                  <a:lnTo>
                    <a:pt x="1127919" y="14623"/>
                  </a:lnTo>
                  <a:lnTo>
                    <a:pt x="1188772" y="22557"/>
                  </a:lnTo>
                  <a:lnTo>
                    <a:pt x="1247429" y="32061"/>
                  </a:lnTo>
                  <a:lnTo>
                    <a:pt x="1303697" y="43067"/>
                  </a:lnTo>
                  <a:lnTo>
                    <a:pt x="1357383" y="55503"/>
                  </a:lnTo>
                  <a:lnTo>
                    <a:pt x="1408295" y="69299"/>
                  </a:lnTo>
                  <a:lnTo>
                    <a:pt x="1456241" y="84386"/>
                  </a:lnTo>
                  <a:lnTo>
                    <a:pt x="1501028" y="100694"/>
                  </a:lnTo>
                  <a:lnTo>
                    <a:pt x="1542463" y="118152"/>
                  </a:lnTo>
                  <a:lnTo>
                    <a:pt x="1580354" y="136690"/>
                  </a:lnTo>
                  <a:lnTo>
                    <a:pt x="1614508" y="156238"/>
                  </a:lnTo>
                  <a:lnTo>
                    <a:pt x="1670836" y="198084"/>
                  </a:lnTo>
                  <a:lnTo>
                    <a:pt x="1709908" y="243129"/>
                  </a:lnTo>
                  <a:lnTo>
                    <a:pt x="1730181" y="290812"/>
                  </a:lnTo>
                  <a:lnTo>
                    <a:pt x="1732787" y="315468"/>
                  </a:lnTo>
                  <a:lnTo>
                    <a:pt x="1730181" y="340123"/>
                  </a:lnTo>
                  <a:lnTo>
                    <a:pt x="1709908" y="387806"/>
                  </a:lnTo>
                  <a:lnTo>
                    <a:pt x="1670836" y="432851"/>
                  </a:lnTo>
                  <a:lnTo>
                    <a:pt x="1614508" y="474697"/>
                  </a:lnTo>
                  <a:lnTo>
                    <a:pt x="1580354" y="494245"/>
                  </a:lnTo>
                  <a:lnTo>
                    <a:pt x="1542463" y="512783"/>
                  </a:lnTo>
                  <a:lnTo>
                    <a:pt x="1501028" y="530241"/>
                  </a:lnTo>
                  <a:lnTo>
                    <a:pt x="1456241" y="546549"/>
                  </a:lnTo>
                  <a:lnTo>
                    <a:pt x="1408295" y="561636"/>
                  </a:lnTo>
                  <a:lnTo>
                    <a:pt x="1357383" y="575432"/>
                  </a:lnTo>
                  <a:lnTo>
                    <a:pt x="1303697" y="587868"/>
                  </a:lnTo>
                  <a:lnTo>
                    <a:pt x="1247429" y="598874"/>
                  </a:lnTo>
                  <a:lnTo>
                    <a:pt x="1188772" y="608378"/>
                  </a:lnTo>
                  <a:lnTo>
                    <a:pt x="1127919" y="616312"/>
                  </a:lnTo>
                  <a:lnTo>
                    <a:pt x="1065062" y="622605"/>
                  </a:lnTo>
                  <a:lnTo>
                    <a:pt x="1000394" y="627186"/>
                  </a:lnTo>
                  <a:lnTo>
                    <a:pt x="934107" y="629986"/>
                  </a:lnTo>
                  <a:lnTo>
                    <a:pt x="866394" y="630936"/>
                  </a:lnTo>
                  <a:lnTo>
                    <a:pt x="798680" y="629986"/>
                  </a:lnTo>
                  <a:lnTo>
                    <a:pt x="732393" y="627186"/>
                  </a:lnTo>
                  <a:lnTo>
                    <a:pt x="667725" y="622605"/>
                  </a:lnTo>
                  <a:lnTo>
                    <a:pt x="604868" y="616312"/>
                  </a:lnTo>
                  <a:lnTo>
                    <a:pt x="544015" y="608378"/>
                  </a:lnTo>
                  <a:lnTo>
                    <a:pt x="485358" y="598874"/>
                  </a:lnTo>
                  <a:lnTo>
                    <a:pt x="429090" y="587868"/>
                  </a:lnTo>
                  <a:lnTo>
                    <a:pt x="375404" y="575432"/>
                  </a:lnTo>
                  <a:lnTo>
                    <a:pt x="324492" y="561636"/>
                  </a:lnTo>
                  <a:lnTo>
                    <a:pt x="276546" y="546549"/>
                  </a:lnTo>
                  <a:lnTo>
                    <a:pt x="231759" y="530241"/>
                  </a:lnTo>
                  <a:lnTo>
                    <a:pt x="190324" y="512783"/>
                  </a:lnTo>
                  <a:lnTo>
                    <a:pt x="152433" y="494245"/>
                  </a:lnTo>
                  <a:lnTo>
                    <a:pt x="118279" y="474697"/>
                  </a:lnTo>
                  <a:lnTo>
                    <a:pt x="61951" y="432851"/>
                  </a:lnTo>
                  <a:lnTo>
                    <a:pt x="22879" y="387806"/>
                  </a:lnTo>
                  <a:lnTo>
                    <a:pt x="2606" y="340123"/>
                  </a:lnTo>
                  <a:lnTo>
                    <a:pt x="0" y="315468"/>
                  </a:lnTo>
                  <a:close/>
                </a:path>
              </a:pathLst>
            </a:custGeom>
            <a:ln w="9144">
              <a:solidFill>
                <a:srgbClr val="34A9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913244" y="2229104"/>
            <a:ext cx="1512570" cy="10972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7815" marR="244475" algn="ctr">
              <a:lnSpc>
                <a:spcPct val="101099"/>
              </a:lnSpc>
              <a:spcBef>
                <a:spcPts val="90"/>
              </a:spcBef>
            </a:pPr>
            <a:r>
              <a:rPr sz="1750" b="1" spc="5" dirty="0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r>
              <a:rPr sz="175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750" b="1" spc="-4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Arial"/>
                <a:cs typeface="Arial"/>
              </a:rPr>
              <a:t>Beyond</a:t>
            </a:r>
            <a:endParaRPr sz="17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80"/>
              </a:spcBef>
            </a:pPr>
            <a:r>
              <a:rPr sz="13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Extended</a:t>
            </a:r>
            <a:r>
              <a:rPr sz="13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3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Learning </a:t>
            </a:r>
            <a:r>
              <a:rPr sz="1300" b="1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Collaborative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659635" y="2732532"/>
            <a:ext cx="4848225" cy="970915"/>
            <a:chOff x="1659635" y="2732532"/>
            <a:chExt cx="4848225" cy="970915"/>
          </a:xfrm>
        </p:grpSpPr>
        <p:sp>
          <p:nvSpPr>
            <p:cNvPr id="27" name="object 27"/>
            <p:cNvSpPr/>
            <p:nvPr/>
          </p:nvSpPr>
          <p:spPr>
            <a:xfrm>
              <a:off x="2188463" y="2936747"/>
              <a:ext cx="4319270" cy="767080"/>
            </a:xfrm>
            <a:custGeom>
              <a:avLst/>
              <a:gdLst/>
              <a:ahLst/>
              <a:cxnLst/>
              <a:rect l="l" t="t" r="r" b="b"/>
              <a:pathLst>
                <a:path w="4319270" h="767079">
                  <a:moveTo>
                    <a:pt x="277368" y="627888"/>
                  </a:moveTo>
                  <a:lnTo>
                    <a:pt x="208026" y="627888"/>
                  </a:lnTo>
                  <a:lnTo>
                    <a:pt x="208026" y="426720"/>
                  </a:lnTo>
                  <a:lnTo>
                    <a:pt x="69342" y="426720"/>
                  </a:lnTo>
                  <a:lnTo>
                    <a:pt x="69342" y="627888"/>
                  </a:lnTo>
                  <a:lnTo>
                    <a:pt x="0" y="627888"/>
                  </a:lnTo>
                  <a:lnTo>
                    <a:pt x="138684" y="766572"/>
                  </a:lnTo>
                  <a:lnTo>
                    <a:pt x="277368" y="627888"/>
                  </a:lnTo>
                  <a:close/>
                </a:path>
                <a:path w="4319270" h="767079">
                  <a:moveTo>
                    <a:pt x="1232916" y="151638"/>
                  </a:moveTo>
                  <a:lnTo>
                    <a:pt x="1084326" y="3048"/>
                  </a:lnTo>
                  <a:lnTo>
                    <a:pt x="1084326" y="77343"/>
                  </a:lnTo>
                  <a:lnTo>
                    <a:pt x="655320" y="77343"/>
                  </a:lnTo>
                  <a:lnTo>
                    <a:pt x="655320" y="225933"/>
                  </a:lnTo>
                  <a:lnTo>
                    <a:pt x="1084326" y="225933"/>
                  </a:lnTo>
                  <a:lnTo>
                    <a:pt x="1084326" y="300228"/>
                  </a:lnTo>
                  <a:lnTo>
                    <a:pt x="1232916" y="151638"/>
                  </a:lnTo>
                  <a:close/>
                </a:path>
                <a:path w="4319270" h="767079">
                  <a:moveTo>
                    <a:pt x="4319016" y="173736"/>
                  </a:moveTo>
                  <a:lnTo>
                    <a:pt x="4145280" y="0"/>
                  </a:lnTo>
                  <a:lnTo>
                    <a:pt x="4145280" y="86868"/>
                  </a:lnTo>
                  <a:lnTo>
                    <a:pt x="3848100" y="86868"/>
                  </a:lnTo>
                  <a:lnTo>
                    <a:pt x="3848100" y="260604"/>
                  </a:lnTo>
                  <a:lnTo>
                    <a:pt x="4145280" y="260604"/>
                  </a:lnTo>
                  <a:lnTo>
                    <a:pt x="4145280" y="347472"/>
                  </a:lnTo>
                  <a:lnTo>
                    <a:pt x="4319016" y="173736"/>
                  </a:lnTo>
                  <a:close/>
                </a:path>
              </a:pathLst>
            </a:custGeom>
            <a:solidFill>
              <a:srgbClr val="6F63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59635" y="2732532"/>
              <a:ext cx="1338580" cy="734695"/>
            </a:xfrm>
            <a:custGeom>
              <a:avLst/>
              <a:gdLst/>
              <a:ahLst/>
              <a:cxnLst/>
              <a:rect l="l" t="t" r="r" b="b"/>
              <a:pathLst>
                <a:path w="1338580" h="734695">
                  <a:moveTo>
                    <a:pt x="1215644" y="0"/>
                  </a:moveTo>
                  <a:lnTo>
                    <a:pt x="122427" y="0"/>
                  </a:lnTo>
                  <a:lnTo>
                    <a:pt x="74795" y="9628"/>
                  </a:lnTo>
                  <a:lnTo>
                    <a:pt x="35877" y="35877"/>
                  </a:lnTo>
                  <a:lnTo>
                    <a:pt x="9628" y="74795"/>
                  </a:lnTo>
                  <a:lnTo>
                    <a:pt x="0" y="122427"/>
                  </a:lnTo>
                  <a:lnTo>
                    <a:pt x="0" y="612139"/>
                  </a:lnTo>
                  <a:lnTo>
                    <a:pt x="9628" y="659772"/>
                  </a:lnTo>
                  <a:lnTo>
                    <a:pt x="35877" y="698690"/>
                  </a:lnTo>
                  <a:lnTo>
                    <a:pt x="74795" y="724939"/>
                  </a:lnTo>
                  <a:lnTo>
                    <a:pt x="122427" y="734567"/>
                  </a:lnTo>
                  <a:lnTo>
                    <a:pt x="1215644" y="734567"/>
                  </a:lnTo>
                  <a:lnTo>
                    <a:pt x="1263276" y="724939"/>
                  </a:lnTo>
                  <a:lnTo>
                    <a:pt x="1302194" y="698690"/>
                  </a:lnTo>
                  <a:lnTo>
                    <a:pt x="1328443" y="659772"/>
                  </a:lnTo>
                  <a:lnTo>
                    <a:pt x="1338071" y="612139"/>
                  </a:lnTo>
                  <a:lnTo>
                    <a:pt x="1338071" y="122427"/>
                  </a:lnTo>
                  <a:lnTo>
                    <a:pt x="1328443" y="74795"/>
                  </a:lnTo>
                  <a:lnTo>
                    <a:pt x="1302194" y="35877"/>
                  </a:lnTo>
                  <a:lnTo>
                    <a:pt x="1263276" y="9628"/>
                  </a:lnTo>
                  <a:lnTo>
                    <a:pt x="1215644" y="0"/>
                  </a:lnTo>
                  <a:close/>
                </a:path>
              </a:pathLst>
            </a:custGeom>
            <a:solidFill>
              <a:srgbClr val="073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820417" y="2834386"/>
            <a:ext cx="1016635" cy="564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2540" algn="ctr">
              <a:lnSpc>
                <a:spcPct val="102299"/>
              </a:lnSpc>
              <a:spcBef>
                <a:spcPts val="100"/>
              </a:spcBef>
            </a:pPr>
            <a:r>
              <a:rPr sz="1200" b="1" u="heavy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Learning 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u="heavy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</a:t>
            </a:r>
            <a:r>
              <a:rPr sz="1200" b="1" u="heavy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ol</a:t>
            </a:r>
            <a:r>
              <a:rPr sz="1200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</a:t>
            </a:r>
            <a:r>
              <a:rPr sz="1200" b="1" u="heavy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abor</a:t>
            </a:r>
            <a:r>
              <a:rPr sz="1200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at</a:t>
            </a:r>
            <a:r>
              <a:rPr sz="1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</a:t>
            </a:r>
            <a:r>
              <a:rPr sz="1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</a:t>
            </a:r>
            <a:r>
              <a:rPr sz="1200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 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0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Hospitals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347216" y="2322576"/>
            <a:ext cx="1651000" cy="2080260"/>
            <a:chOff x="1347216" y="2322576"/>
            <a:chExt cx="1651000" cy="2080260"/>
          </a:xfrm>
        </p:grpSpPr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7216" y="2322576"/>
              <a:ext cx="559308" cy="423672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659636" y="3730752"/>
              <a:ext cx="1338580" cy="672465"/>
            </a:xfrm>
            <a:custGeom>
              <a:avLst/>
              <a:gdLst/>
              <a:ahLst/>
              <a:cxnLst/>
              <a:rect l="l" t="t" r="r" b="b"/>
              <a:pathLst>
                <a:path w="1338580" h="672464">
                  <a:moveTo>
                    <a:pt x="1226058" y="0"/>
                  </a:moveTo>
                  <a:lnTo>
                    <a:pt x="112013" y="0"/>
                  </a:lnTo>
                  <a:lnTo>
                    <a:pt x="68419" y="8804"/>
                  </a:lnTo>
                  <a:lnTo>
                    <a:pt x="32813" y="32813"/>
                  </a:lnTo>
                  <a:lnTo>
                    <a:pt x="8804" y="68419"/>
                  </a:lnTo>
                  <a:lnTo>
                    <a:pt x="0" y="112014"/>
                  </a:lnTo>
                  <a:lnTo>
                    <a:pt x="0" y="560070"/>
                  </a:lnTo>
                  <a:lnTo>
                    <a:pt x="8804" y="603664"/>
                  </a:lnTo>
                  <a:lnTo>
                    <a:pt x="32813" y="639270"/>
                  </a:lnTo>
                  <a:lnTo>
                    <a:pt x="68419" y="663279"/>
                  </a:lnTo>
                  <a:lnTo>
                    <a:pt x="112013" y="672084"/>
                  </a:lnTo>
                  <a:lnTo>
                    <a:pt x="1226058" y="672084"/>
                  </a:lnTo>
                  <a:lnTo>
                    <a:pt x="1269652" y="663279"/>
                  </a:lnTo>
                  <a:lnTo>
                    <a:pt x="1305258" y="639270"/>
                  </a:lnTo>
                  <a:lnTo>
                    <a:pt x="1329267" y="603664"/>
                  </a:lnTo>
                  <a:lnTo>
                    <a:pt x="1338071" y="560070"/>
                  </a:lnTo>
                  <a:lnTo>
                    <a:pt x="1338071" y="112014"/>
                  </a:lnTo>
                  <a:lnTo>
                    <a:pt x="1329267" y="68419"/>
                  </a:lnTo>
                  <a:lnTo>
                    <a:pt x="1305258" y="32813"/>
                  </a:lnTo>
                  <a:lnTo>
                    <a:pt x="1269652" y="8804"/>
                  </a:lnTo>
                  <a:lnTo>
                    <a:pt x="1226058" y="0"/>
                  </a:lnTo>
                  <a:close/>
                </a:path>
              </a:pathLst>
            </a:custGeom>
            <a:solidFill>
              <a:srgbClr val="00A9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867280" y="3882009"/>
            <a:ext cx="923290" cy="4032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03200" marR="5080" indent="-190500">
              <a:lnSpc>
                <a:spcPct val="103299"/>
              </a:lnSpc>
              <a:spcBef>
                <a:spcPts val="85"/>
              </a:spcBef>
            </a:pPr>
            <a:r>
              <a:rPr sz="1200" b="1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alnutr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on  Toolkit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22148" y="2752344"/>
            <a:ext cx="1134110" cy="951230"/>
            <a:chOff x="422148" y="2752344"/>
            <a:chExt cx="1134110" cy="951230"/>
          </a:xfrm>
        </p:grpSpPr>
        <p:sp>
          <p:nvSpPr>
            <p:cNvPr id="35" name="object 35"/>
            <p:cNvSpPr/>
            <p:nvPr/>
          </p:nvSpPr>
          <p:spPr>
            <a:xfrm>
              <a:off x="850392" y="3363468"/>
              <a:ext cx="277495" cy="340360"/>
            </a:xfrm>
            <a:custGeom>
              <a:avLst/>
              <a:gdLst/>
              <a:ahLst/>
              <a:cxnLst/>
              <a:rect l="l" t="t" r="r" b="b"/>
              <a:pathLst>
                <a:path w="277494" h="340360">
                  <a:moveTo>
                    <a:pt x="208026" y="0"/>
                  </a:moveTo>
                  <a:lnTo>
                    <a:pt x="69342" y="0"/>
                  </a:lnTo>
                  <a:lnTo>
                    <a:pt x="69342" y="201168"/>
                  </a:lnTo>
                  <a:lnTo>
                    <a:pt x="0" y="201168"/>
                  </a:lnTo>
                  <a:lnTo>
                    <a:pt x="138684" y="339852"/>
                  </a:lnTo>
                  <a:lnTo>
                    <a:pt x="277368" y="201168"/>
                  </a:lnTo>
                  <a:lnTo>
                    <a:pt x="208026" y="201168"/>
                  </a:lnTo>
                  <a:lnTo>
                    <a:pt x="208026" y="0"/>
                  </a:lnTo>
                  <a:close/>
                </a:path>
              </a:pathLst>
            </a:custGeom>
            <a:solidFill>
              <a:srgbClr val="6F63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22148" y="2752344"/>
              <a:ext cx="1134110" cy="715010"/>
            </a:xfrm>
            <a:custGeom>
              <a:avLst/>
              <a:gdLst/>
              <a:ahLst/>
              <a:cxnLst/>
              <a:rect l="l" t="t" r="r" b="b"/>
              <a:pathLst>
                <a:path w="1134110" h="715010">
                  <a:moveTo>
                    <a:pt x="1014730" y="0"/>
                  </a:moveTo>
                  <a:lnTo>
                    <a:pt x="119125" y="0"/>
                  </a:lnTo>
                  <a:lnTo>
                    <a:pt x="72759" y="9362"/>
                  </a:lnTo>
                  <a:lnTo>
                    <a:pt x="34893" y="34893"/>
                  </a:lnTo>
                  <a:lnTo>
                    <a:pt x="9362" y="72759"/>
                  </a:lnTo>
                  <a:lnTo>
                    <a:pt x="0" y="119125"/>
                  </a:lnTo>
                  <a:lnTo>
                    <a:pt x="0" y="595629"/>
                  </a:lnTo>
                  <a:lnTo>
                    <a:pt x="9362" y="641996"/>
                  </a:lnTo>
                  <a:lnTo>
                    <a:pt x="34893" y="679862"/>
                  </a:lnTo>
                  <a:lnTo>
                    <a:pt x="72759" y="705393"/>
                  </a:lnTo>
                  <a:lnTo>
                    <a:pt x="119125" y="714755"/>
                  </a:lnTo>
                  <a:lnTo>
                    <a:pt x="1014730" y="714755"/>
                  </a:lnTo>
                  <a:lnTo>
                    <a:pt x="1061096" y="705393"/>
                  </a:lnTo>
                  <a:lnTo>
                    <a:pt x="1098962" y="679862"/>
                  </a:lnTo>
                  <a:lnTo>
                    <a:pt x="1124493" y="641996"/>
                  </a:lnTo>
                  <a:lnTo>
                    <a:pt x="1133856" y="595629"/>
                  </a:lnTo>
                  <a:lnTo>
                    <a:pt x="1133856" y="119125"/>
                  </a:lnTo>
                  <a:lnTo>
                    <a:pt x="1124493" y="72759"/>
                  </a:lnTo>
                  <a:lnTo>
                    <a:pt x="1098962" y="34893"/>
                  </a:lnTo>
                  <a:lnTo>
                    <a:pt x="1061096" y="9362"/>
                  </a:lnTo>
                  <a:lnTo>
                    <a:pt x="1014730" y="0"/>
                  </a:lnTo>
                  <a:close/>
                </a:path>
              </a:pathLst>
            </a:custGeom>
            <a:solidFill>
              <a:srgbClr val="073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20700" y="2857881"/>
            <a:ext cx="934719" cy="5378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35"/>
              </a:spcBef>
            </a:pPr>
            <a:r>
              <a:rPr sz="1200" b="1" u="heavy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eCQMs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Hospitals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05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EHR</a:t>
            </a:r>
            <a:r>
              <a:rPr sz="105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vendors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533400" y="2260079"/>
            <a:ext cx="908685" cy="570230"/>
            <a:chOff x="533400" y="2260079"/>
            <a:chExt cx="908685" cy="570230"/>
          </a:xfrm>
        </p:grpSpPr>
        <p:pic>
          <p:nvPicPr>
            <p:cNvPr id="39" name="object 3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3400" y="2260079"/>
              <a:ext cx="908316" cy="569988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37031" y="2340851"/>
              <a:ext cx="699516" cy="46026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0644" y="2284475"/>
              <a:ext cx="818388" cy="48006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580644" y="2284475"/>
              <a:ext cx="818515" cy="480059"/>
            </a:xfrm>
            <a:custGeom>
              <a:avLst/>
              <a:gdLst/>
              <a:ahLst/>
              <a:cxnLst/>
              <a:rect l="l" t="t" r="r" b="b"/>
              <a:pathLst>
                <a:path w="818515" h="480060">
                  <a:moveTo>
                    <a:pt x="0" y="240029"/>
                  </a:moveTo>
                  <a:lnTo>
                    <a:pt x="17324" y="170697"/>
                  </a:lnTo>
                  <a:lnTo>
                    <a:pt x="65922" y="109320"/>
                  </a:lnTo>
                  <a:lnTo>
                    <a:pt x="100366" y="82543"/>
                  </a:lnTo>
                  <a:lnTo>
                    <a:pt x="140730" y="58867"/>
                  </a:lnTo>
                  <a:lnTo>
                    <a:pt x="186381" y="38664"/>
                  </a:lnTo>
                  <a:lnTo>
                    <a:pt x="236686" y="22305"/>
                  </a:lnTo>
                  <a:lnTo>
                    <a:pt x="291011" y="10160"/>
                  </a:lnTo>
                  <a:lnTo>
                    <a:pt x="348725" y="2602"/>
                  </a:lnTo>
                  <a:lnTo>
                    <a:pt x="409194" y="0"/>
                  </a:lnTo>
                  <a:lnTo>
                    <a:pt x="469662" y="2602"/>
                  </a:lnTo>
                  <a:lnTo>
                    <a:pt x="527376" y="10160"/>
                  </a:lnTo>
                  <a:lnTo>
                    <a:pt x="581701" y="22305"/>
                  </a:lnTo>
                  <a:lnTo>
                    <a:pt x="632006" y="38664"/>
                  </a:lnTo>
                  <a:lnTo>
                    <a:pt x="677657" y="58867"/>
                  </a:lnTo>
                  <a:lnTo>
                    <a:pt x="718021" y="82543"/>
                  </a:lnTo>
                  <a:lnTo>
                    <a:pt x="752465" y="109320"/>
                  </a:lnTo>
                  <a:lnTo>
                    <a:pt x="780357" y="138829"/>
                  </a:lnTo>
                  <a:lnTo>
                    <a:pt x="813951" y="204554"/>
                  </a:lnTo>
                  <a:lnTo>
                    <a:pt x="818388" y="240029"/>
                  </a:lnTo>
                  <a:lnTo>
                    <a:pt x="813951" y="275505"/>
                  </a:lnTo>
                  <a:lnTo>
                    <a:pt x="780357" y="341230"/>
                  </a:lnTo>
                  <a:lnTo>
                    <a:pt x="752465" y="370739"/>
                  </a:lnTo>
                  <a:lnTo>
                    <a:pt x="718021" y="397516"/>
                  </a:lnTo>
                  <a:lnTo>
                    <a:pt x="677657" y="421192"/>
                  </a:lnTo>
                  <a:lnTo>
                    <a:pt x="632006" y="441395"/>
                  </a:lnTo>
                  <a:lnTo>
                    <a:pt x="581701" y="457754"/>
                  </a:lnTo>
                  <a:lnTo>
                    <a:pt x="527376" y="469899"/>
                  </a:lnTo>
                  <a:lnTo>
                    <a:pt x="469662" y="477457"/>
                  </a:lnTo>
                  <a:lnTo>
                    <a:pt x="409194" y="480060"/>
                  </a:lnTo>
                  <a:lnTo>
                    <a:pt x="348725" y="477457"/>
                  </a:lnTo>
                  <a:lnTo>
                    <a:pt x="291011" y="469899"/>
                  </a:lnTo>
                  <a:lnTo>
                    <a:pt x="236686" y="457754"/>
                  </a:lnTo>
                  <a:lnTo>
                    <a:pt x="186381" y="441395"/>
                  </a:lnTo>
                  <a:lnTo>
                    <a:pt x="140730" y="421192"/>
                  </a:lnTo>
                  <a:lnTo>
                    <a:pt x="100366" y="397516"/>
                  </a:lnTo>
                  <a:lnTo>
                    <a:pt x="65922" y="370739"/>
                  </a:lnTo>
                  <a:lnTo>
                    <a:pt x="38030" y="341230"/>
                  </a:lnTo>
                  <a:lnTo>
                    <a:pt x="4436" y="275505"/>
                  </a:lnTo>
                  <a:lnTo>
                    <a:pt x="0" y="240029"/>
                  </a:lnTo>
                  <a:close/>
                </a:path>
              </a:pathLst>
            </a:custGeom>
            <a:ln w="9144">
              <a:solidFill>
                <a:srgbClr val="F166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775512" y="2398267"/>
            <a:ext cx="4279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22148" y="3730752"/>
            <a:ext cx="1134110" cy="672465"/>
          </a:xfrm>
          <a:custGeom>
            <a:avLst/>
            <a:gdLst/>
            <a:ahLst/>
            <a:cxnLst/>
            <a:rect l="l" t="t" r="r" b="b"/>
            <a:pathLst>
              <a:path w="1134110" h="672464">
                <a:moveTo>
                  <a:pt x="1021842" y="0"/>
                </a:moveTo>
                <a:lnTo>
                  <a:pt x="112014" y="0"/>
                </a:lnTo>
                <a:lnTo>
                  <a:pt x="68413" y="8804"/>
                </a:lnTo>
                <a:lnTo>
                  <a:pt x="32808" y="32813"/>
                </a:lnTo>
                <a:lnTo>
                  <a:pt x="8802" y="68419"/>
                </a:lnTo>
                <a:lnTo>
                  <a:pt x="0" y="112014"/>
                </a:lnTo>
                <a:lnTo>
                  <a:pt x="0" y="560070"/>
                </a:lnTo>
                <a:lnTo>
                  <a:pt x="8802" y="603664"/>
                </a:lnTo>
                <a:lnTo>
                  <a:pt x="32808" y="639270"/>
                </a:lnTo>
                <a:lnTo>
                  <a:pt x="68413" y="663279"/>
                </a:lnTo>
                <a:lnTo>
                  <a:pt x="112014" y="672084"/>
                </a:lnTo>
                <a:lnTo>
                  <a:pt x="1021842" y="672084"/>
                </a:lnTo>
                <a:lnTo>
                  <a:pt x="1065436" y="663279"/>
                </a:lnTo>
                <a:lnTo>
                  <a:pt x="1101042" y="639270"/>
                </a:lnTo>
                <a:lnTo>
                  <a:pt x="1125051" y="603664"/>
                </a:lnTo>
                <a:lnTo>
                  <a:pt x="1133856" y="560070"/>
                </a:lnTo>
                <a:lnTo>
                  <a:pt x="1133856" y="112014"/>
                </a:lnTo>
                <a:lnTo>
                  <a:pt x="1125051" y="68419"/>
                </a:lnTo>
                <a:lnTo>
                  <a:pt x="1101042" y="32813"/>
                </a:lnTo>
                <a:lnTo>
                  <a:pt x="1065436" y="8804"/>
                </a:lnTo>
                <a:lnTo>
                  <a:pt x="1021842" y="0"/>
                </a:lnTo>
                <a:close/>
              </a:path>
            </a:pathLst>
          </a:custGeom>
          <a:solidFill>
            <a:srgbClr val="F36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28319" y="3882009"/>
            <a:ext cx="923290" cy="4032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89230" marR="5080" indent="-177165">
              <a:lnSpc>
                <a:spcPct val="103299"/>
              </a:lnSpc>
              <a:spcBef>
                <a:spcPts val="85"/>
              </a:spcBef>
            </a:pPr>
            <a:r>
              <a:rPr sz="1200" b="1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alnutr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eCQMs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859279" y="2270734"/>
            <a:ext cx="2316480" cy="568960"/>
            <a:chOff x="1859279" y="2270734"/>
            <a:chExt cx="2316480" cy="568960"/>
          </a:xfrm>
        </p:grpSpPr>
        <p:pic>
          <p:nvPicPr>
            <p:cNvPr id="47" name="object 4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674619" y="2308860"/>
              <a:ext cx="1501140" cy="42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859279" y="2270734"/>
              <a:ext cx="908316" cy="568477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962911" y="2351519"/>
              <a:ext cx="699515" cy="460260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06523" y="2295144"/>
              <a:ext cx="818388" cy="478535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906523" y="2295144"/>
              <a:ext cx="818515" cy="478790"/>
            </a:xfrm>
            <a:custGeom>
              <a:avLst/>
              <a:gdLst/>
              <a:ahLst/>
              <a:cxnLst/>
              <a:rect l="l" t="t" r="r" b="b"/>
              <a:pathLst>
                <a:path w="818514" h="478789">
                  <a:moveTo>
                    <a:pt x="0" y="239267"/>
                  </a:moveTo>
                  <a:lnTo>
                    <a:pt x="17329" y="170141"/>
                  </a:lnTo>
                  <a:lnTo>
                    <a:pt x="65938" y="108956"/>
                  </a:lnTo>
                  <a:lnTo>
                    <a:pt x="100388" y="82265"/>
                  </a:lnTo>
                  <a:lnTo>
                    <a:pt x="140756" y="58667"/>
                  </a:lnTo>
                  <a:lnTo>
                    <a:pt x="186409" y="38531"/>
                  </a:lnTo>
                  <a:lnTo>
                    <a:pt x="236713" y="22227"/>
                  </a:lnTo>
                  <a:lnTo>
                    <a:pt x="291034" y="10125"/>
                  </a:lnTo>
                  <a:lnTo>
                    <a:pt x="348739" y="2592"/>
                  </a:lnTo>
                  <a:lnTo>
                    <a:pt x="409194" y="0"/>
                  </a:lnTo>
                  <a:lnTo>
                    <a:pt x="469648" y="2592"/>
                  </a:lnTo>
                  <a:lnTo>
                    <a:pt x="527353" y="10125"/>
                  </a:lnTo>
                  <a:lnTo>
                    <a:pt x="581674" y="22227"/>
                  </a:lnTo>
                  <a:lnTo>
                    <a:pt x="631978" y="38531"/>
                  </a:lnTo>
                  <a:lnTo>
                    <a:pt x="677631" y="58667"/>
                  </a:lnTo>
                  <a:lnTo>
                    <a:pt x="717999" y="82265"/>
                  </a:lnTo>
                  <a:lnTo>
                    <a:pt x="752449" y="108956"/>
                  </a:lnTo>
                  <a:lnTo>
                    <a:pt x="780346" y="138371"/>
                  </a:lnTo>
                  <a:lnTo>
                    <a:pt x="813949" y="203896"/>
                  </a:lnTo>
                  <a:lnTo>
                    <a:pt x="818388" y="239267"/>
                  </a:lnTo>
                  <a:lnTo>
                    <a:pt x="813949" y="274639"/>
                  </a:lnTo>
                  <a:lnTo>
                    <a:pt x="780346" y="340164"/>
                  </a:lnTo>
                  <a:lnTo>
                    <a:pt x="752449" y="369579"/>
                  </a:lnTo>
                  <a:lnTo>
                    <a:pt x="717999" y="396270"/>
                  </a:lnTo>
                  <a:lnTo>
                    <a:pt x="677631" y="419868"/>
                  </a:lnTo>
                  <a:lnTo>
                    <a:pt x="631978" y="440004"/>
                  </a:lnTo>
                  <a:lnTo>
                    <a:pt x="581674" y="456308"/>
                  </a:lnTo>
                  <a:lnTo>
                    <a:pt x="527353" y="468410"/>
                  </a:lnTo>
                  <a:lnTo>
                    <a:pt x="469648" y="475943"/>
                  </a:lnTo>
                  <a:lnTo>
                    <a:pt x="409194" y="478535"/>
                  </a:lnTo>
                  <a:lnTo>
                    <a:pt x="348739" y="475943"/>
                  </a:lnTo>
                  <a:lnTo>
                    <a:pt x="291034" y="468410"/>
                  </a:lnTo>
                  <a:lnTo>
                    <a:pt x="236713" y="456308"/>
                  </a:lnTo>
                  <a:lnTo>
                    <a:pt x="186409" y="440004"/>
                  </a:lnTo>
                  <a:lnTo>
                    <a:pt x="140756" y="419868"/>
                  </a:lnTo>
                  <a:lnTo>
                    <a:pt x="100388" y="396270"/>
                  </a:lnTo>
                  <a:lnTo>
                    <a:pt x="65938" y="369579"/>
                  </a:lnTo>
                  <a:lnTo>
                    <a:pt x="38041" y="340164"/>
                  </a:lnTo>
                  <a:lnTo>
                    <a:pt x="4438" y="274639"/>
                  </a:lnTo>
                  <a:lnTo>
                    <a:pt x="0" y="239267"/>
                  </a:lnTo>
                  <a:close/>
                </a:path>
              </a:pathLst>
            </a:custGeom>
            <a:ln w="9144">
              <a:solidFill>
                <a:srgbClr val="00A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2101088" y="2408682"/>
            <a:ext cx="4279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518147" y="3744467"/>
            <a:ext cx="2312035" cy="658495"/>
          </a:xfrm>
          <a:custGeom>
            <a:avLst/>
            <a:gdLst/>
            <a:ahLst/>
            <a:cxnLst/>
            <a:rect l="l" t="t" r="r" b="b"/>
            <a:pathLst>
              <a:path w="2312034" h="658495">
                <a:moveTo>
                  <a:pt x="2202179" y="0"/>
                </a:moveTo>
                <a:lnTo>
                  <a:pt x="109727" y="0"/>
                </a:lnTo>
                <a:lnTo>
                  <a:pt x="67026" y="8626"/>
                </a:lnTo>
                <a:lnTo>
                  <a:pt x="32146" y="32146"/>
                </a:lnTo>
                <a:lnTo>
                  <a:pt x="8626" y="67026"/>
                </a:lnTo>
                <a:lnTo>
                  <a:pt x="0" y="109727"/>
                </a:lnTo>
                <a:lnTo>
                  <a:pt x="0" y="548639"/>
                </a:lnTo>
                <a:lnTo>
                  <a:pt x="8626" y="591341"/>
                </a:lnTo>
                <a:lnTo>
                  <a:pt x="32146" y="626221"/>
                </a:lnTo>
                <a:lnTo>
                  <a:pt x="67026" y="649741"/>
                </a:lnTo>
                <a:lnTo>
                  <a:pt x="109727" y="658367"/>
                </a:lnTo>
                <a:lnTo>
                  <a:pt x="2202179" y="658367"/>
                </a:lnTo>
                <a:lnTo>
                  <a:pt x="2244881" y="649741"/>
                </a:lnTo>
                <a:lnTo>
                  <a:pt x="2279761" y="626221"/>
                </a:lnTo>
                <a:lnTo>
                  <a:pt x="2303281" y="591341"/>
                </a:lnTo>
                <a:lnTo>
                  <a:pt x="2311907" y="548639"/>
                </a:lnTo>
                <a:lnTo>
                  <a:pt x="2311907" y="109727"/>
                </a:lnTo>
                <a:lnTo>
                  <a:pt x="2303281" y="67026"/>
                </a:lnTo>
                <a:lnTo>
                  <a:pt x="2279761" y="32146"/>
                </a:lnTo>
                <a:lnTo>
                  <a:pt x="2244881" y="8626"/>
                </a:lnTo>
                <a:lnTo>
                  <a:pt x="2202179" y="0"/>
                </a:lnTo>
                <a:close/>
              </a:path>
            </a:pathLst>
          </a:custGeom>
          <a:solidFill>
            <a:srgbClr val="00A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568185" y="3795141"/>
            <a:ext cx="2212340" cy="590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2899"/>
              </a:lnSpc>
              <a:spcBef>
                <a:spcPts val="95"/>
              </a:spcBef>
            </a:pP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Dissemination of 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Tools 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Leading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Hospitals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Health </a:t>
            </a:r>
            <a:r>
              <a:rPr sz="1200" b="1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r>
              <a:rPr sz="12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Nationwide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55" name="object 55"/>
          <p:cNvSpPr txBox="1"/>
          <p:nvPr/>
        </p:nvSpPr>
        <p:spPr>
          <a:xfrm>
            <a:off x="554227" y="1026414"/>
            <a:ext cx="79736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The</a:t>
            </a:r>
            <a:r>
              <a:rPr sz="1800" b="1" spc="-2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extension</a:t>
            </a:r>
            <a:r>
              <a:rPr sz="1800" b="1" spc="5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of</a:t>
            </a:r>
            <a:r>
              <a:rPr sz="1800" b="1" spc="-1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the Learning 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Collaborative</a:t>
            </a:r>
            <a:r>
              <a:rPr sz="1800" b="1" spc="3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greater</a:t>
            </a:r>
            <a:r>
              <a:rPr sz="1800" b="1" spc="5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number</a:t>
            </a:r>
            <a:r>
              <a:rPr sz="1800" b="1" spc="-1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of </a:t>
            </a:r>
            <a:r>
              <a:rPr sz="1800" b="1" spc="5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hospitals</a:t>
            </a:r>
            <a:r>
              <a:rPr sz="1800" b="1" spc="-2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007EB8"/>
                </a:solidFill>
                <a:latin typeface="Arial"/>
                <a:cs typeface="Arial"/>
              </a:rPr>
              <a:t>will</a:t>
            </a:r>
            <a:r>
              <a:rPr sz="1800" b="1" spc="-4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continue</a:t>
            </a:r>
            <a:r>
              <a:rPr sz="1800" b="1" spc="-15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srgbClr val="007EB8"/>
                </a:solidFill>
                <a:latin typeface="Arial"/>
                <a:cs typeface="Arial"/>
              </a:rPr>
              <a:t>elevate</a:t>
            </a:r>
            <a:r>
              <a:rPr sz="1800" b="1" spc="4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malnutrition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and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 disseminate</a:t>
            </a:r>
            <a:r>
              <a:rPr sz="1800" b="1" spc="-1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use</a:t>
            </a:r>
            <a:r>
              <a:rPr sz="1800" b="1" spc="-10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of the </a:t>
            </a:r>
            <a:r>
              <a:rPr sz="1800" b="1" spc="-484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dual-pronged</a:t>
            </a:r>
            <a:r>
              <a:rPr sz="1800" b="1" spc="-25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approach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 on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EB8"/>
                </a:solidFill>
                <a:latin typeface="Arial"/>
                <a:cs typeface="Arial"/>
              </a:rPr>
              <a:t>national</a:t>
            </a:r>
            <a:r>
              <a:rPr sz="1800" b="1" spc="-25" dirty="0">
                <a:solidFill>
                  <a:srgbClr val="007EB8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EB8"/>
                </a:solidFill>
                <a:latin typeface="Arial"/>
                <a:cs typeface="Arial"/>
              </a:rPr>
              <a:t>scale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417703"/>
            <a:ext cx="5282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Opportunities</a:t>
            </a:r>
            <a:r>
              <a:rPr spc="260" dirty="0"/>
              <a:t> </a:t>
            </a:r>
            <a:r>
              <a:rPr spc="45" dirty="0"/>
              <a:t>to</a:t>
            </a:r>
            <a:r>
              <a:rPr spc="190" dirty="0"/>
              <a:t> </a:t>
            </a:r>
            <a:r>
              <a:rPr spc="70" dirty="0"/>
              <a:t>Engage</a:t>
            </a:r>
            <a:r>
              <a:rPr spc="235" dirty="0"/>
              <a:t> </a:t>
            </a:r>
            <a:r>
              <a:rPr spc="40" dirty="0"/>
              <a:t>in</a:t>
            </a:r>
            <a:r>
              <a:rPr spc="200" dirty="0"/>
              <a:t> </a:t>
            </a:r>
            <a:r>
              <a:rPr spc="60" dirty="0"/>
              <a:t>the</a:t>
            </a:r>
            <a:r>
              <a:rPr spc="229" dirty="0"/>
              <a:t> </a:t>
            </a:r>
            <a:r>
              <a:rPr spc="65" dirty="0"/>
              <a:t>MQii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88365" y="1486661"/>
            <a:ext cx="7903845" cy="402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6540" marR="257810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If you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interested 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learning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more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about</a:t>
            </a:r>
            <a:r>
              <a:rPr sz="2800" dirty="0">
                <a:latin typeface="Arial"/>
                <a:cs typeface="Arial"/>
              </a:rPr>
              <a:t> the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initiative or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participating in</a:t>
            </a:r>
            <a:r>
              <a:rPr sz="2800" spc="-5" dirty="0">
                <a:latin typeface="Arial"/>
                <a:cs typeface="Arial"/>
              </a:rPr>
              <a:t> the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MQii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Learning </a:t>
            </a:r>
            <a:r>
              <a:rPr sz="2800" dirty="0">
                <a:latin typeface="Arial"/>
                <a:cs typeface="Arial"/>
              </a:rPr>
              <a:t> Collaborative, please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contact</a:t>
            </a:r>
            <a:r>
              <a:rPr sz="2800" spc="-5" dirty="0">
                <a:latin typeface="Arial"/>
                <a:cs typeface="Arial"/>
              </a:rPr>
              <a:t> the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MQii</a:t>
            </a:r>
            <a:r>
              <a:rPr sz="2800" dirty="0">
                <a:latin typeface="Arial"/>
                <a:cs typeface="Arial"/>
              </a:rPr>
              <a:t> team</a:t>
            </a:r>
            <a:r>
              <a:rPr sz="2800" spc="-5" dirty="0">
                <a:latin typeface="Arial"/>
                <a:cs typeface="Arial"/>
              </a:rPr>
              <a:t> at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malnutritionquality@avalere.com</a:t>
            </a:r>
            <a:endParaRPr sz="2800">
              <a:latin typeface="Arial"/>
              <a:cs typeface="Arial"/>
            </a:endParaRPr>
          </a:p>
          <a:p>
            <a:pPr marL="57785" marR="53975" algn="ctr">
              <a:lnSpc>
                <a:spcPct val="100000"/>
              </a:lnSpc>
              <a:spcBef>
                <a:spcPts val="930"/>
              </a:spcBef>
            </a:pPr>
            <a:r>
              <a:rPr sz="1800" b="1" i="1" spc="-5" dirty="0">
                <a:solidFill>
                  <a:srgbClr val="F08239"/>
                </a:solidFill>
                <a:latin typeface="Arial"/>
                <a:cs typeface="Arial"/>
              </a:rPr>
              <a:t>Note: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08239"/>
                </a:solidFill>
                <a:latin typeface="Arial"/>
                <a:cs typeface="Arial"/>
              </a:rPr>
              <a:t>There</a:t>
            </a:r>
            <a:r>
              <a:rPr sz="1800" b="1" i="1" spc="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08239"/>
                </a:solidFill>
                <a:latin typeface="Arial"/>
                <a:cs typeface="Arial"/>
              </a:rPr>
              <a:t>are</a:t>
            </a:r>
            <a:r>
              <a:rPr sz="1800" b="1" i="1" spc="10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no </a:t>
            </a:r>
            <a:r>
              <a:rPr sz="1800" b="1" i="1" spc="-5" dirty="0">
                <a:solidFill>
                  <a:srgbClr val="F08239"/>
                </a:solidFill>
                <a:latin typeface="Arial"/>
                <a:cs typeface="Arial"/>
              </a:rPr>
              <a:t>fees</a:t>
            </a:r>
            <a:r>
              <a:rPr sz="1800" b="1" i="1" spc="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to</a:t>
            </a:r>
            <a:r>
              <a:rPr sz="1800" b="1" i="1" spc="10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participate</a:t>
            </a:r>
            <a:r>
              <a:rPr sz="1800" b="1" i="1" spc="-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in</a:t>
            </a:r>
            <a:r>
              <a:rPr sz="1800" b="1" i="1" spc="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the</a:t>
            </a:r>
            <a:r>
              <a:rPr sz="1800" b="1" i="1" spc="-10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08239"/>
                </a:solidFill>
                <a:latin typeface="Arial"/>
                <a:cs typeface="Arial"/>
              </a:rPr>
              <a:t>Learning</a:t>
            </a:r>
            <a:r>
              <a:rPr sz="1800" b="1" i="1" spc="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08239"/>
                </a:solidFill>
                <a:latin typeface="Arial"/>
                <a:cs typeface="Arial"/>
              </a:rPr>
              <a:t>Collaborative,</a:t>
            </a:r>
            <a:r>
              <a:rPr sz="1800" b="1" i="1" spc="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and </a:t>
            </a:r>
            <a:r>
              <a:rPr sz="1800" b="1" i="1" spc="-484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all</a:t>
            </a:r>
            <a:r>
              <a:rPr sz="1800" b="1" i="1" spc="-5" dirty="0">
                <a:solidFill>
                  <a:srgbClr val="F08239"/>
                </a:solidFill>
                <a:latin typeface="Arial"/>
                <a:cs typeface="Arial"/>
              </a:rPr>
              <a:t> materials</a:t>
            </a:r>
            <a:r>
              <a:rPr sz="1800" b="1" i="1" spc="1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will be</a:t>
            </a:r>
            <a:r>
              <a:rPr sz="1800" b="1" i="1" spc="-10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provided </a:t>
            </a:r>
            <a:r>
              <a:rPr sz="1800" b="1" i="1" spc="-5" dirty="0">
                <a:solidFill>
                  <a:srgbClr val="F08239"/>
                </a:solidFill>
                <a:latin typeface="Arial"/>
                <a:cs typeface="Arial"/>
              </a:rPr>
              <a:t>free</a:t>
            </a:r>
            <a:r>
              <a:rPr sz="1800" b="1" i="1" spc="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of</a:t>
            </a:r>
            <a:r>
              <a:rPr sz="1800" b="1" i="1" spc="-15" dirty="0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08239"/>
                </a:solidFill>
                <a:latin typeface="Arial"/>
                <a:cs typeface="Arial"/>
              </a:rPr>
              <a:t>charge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1495"/>
              </a:spcBef>
            </a:pPr>
            <a:r>
              <a:rPr sz="2800" spc="-5" dirty="0">
                <a:latin typeface="Arial"/>
                <a:cs typeface="Arial"/>
              </a:rPr>
              <a:t>To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learn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more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about</a:t>
            </a:r>
            <a:r>
              <a:rPr sz="2800" dirty="0">
                <a:latin typeface="Arial"/>
                <a:cs typeface="Arial"/>
              </a:rPr>
              <a:t> the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MQii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Toolkit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eCQMs,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visit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www.MQii.today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8232" y="3045967"/>
            <a:ext cx="67113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2789" marR="5080" indent="-199072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The</a:t>
            </a:r>
            <a:r>
              <a:rPr sz="3600" spc="-15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spc="-5" dirty="0">
                <a:solidFill>
                  <a:srgbClr val="375F92"/>
                </a:solidFill>
                <a:latin typeface="Segoe UI"/>
                <a:cs typeface="Segoe UI"/>
              </a:rPr>
              <a:t>Case</a:t>
            </a:r>
            <a:r>
              <a:rPr sz="3600" spc="-25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for</a:t>
            </a:r>
            <a:r>
              <a:rPr sz="3600" spc="-20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Malnutrition</a:t>
            </a:r>
            <a:r>
              <a:rPr sz="3600" spc="-5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Quality </a:t>
            </a:r>
            <a:r>
              <a:rPr sz="3600" spc="-975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spc="-10" dirty="0">
                <a:solidFill>
                  <a:srgbClr val="375F92"/>
                </a:solidFill>
                <a:latin typeface="Segoe UI"/>
                <a:cs typeface="Segoe UI"/>
              </a:rPr>
              <a:t>Improvement</a:t>
            </a:r>
            <a:endParaRPr sz="3600" dirty="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78901" y="6465214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7E7E7E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4301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0217" y="5871768"/>
            <a:ext cx="6718300" cy="9855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marR="110489" indent="-116205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128905" algn="l"/>
              </a:tabLst>
            </a:pPr>
            <a:r>
              <a:rPr sz="700" spc="-5" dirty="0">
                <a:latin typeface="Arial"/>
                <a:cs typeface="Arial"/>
              </a:rPr>
              <a:t>Barker LA, Gout BS, </a:t>
            </a:r>
            <a:r>
              <a:rPr sz="700" spc="-10" dirty="0">
                <a:latin typeface="Arial"/>
                <a:cs typeface="Arial"/>
              </a:rPr>
              <a:t>and Crowe </a:t>
            </a:r>
            <a:r>
              <a:rPr sz="700" spc="-5" dirty="0">
                <a:latin typeface="Arial"/>
                <a:cs typeface="Arial"/>
              </a:rPr>
              <a:t>TC. Hospital malnutrition: prevalence, identification, </a:t>
            </a:r>
            <a:r>
              <a:rPr sz="700" spc="-10" dirty="0">
                <a:latin typeface="Arial"/>
                <a:cs typeface="Arial"/>
              </a:rPr>
              <a:t>and </a:t>
            </a:r>
            <a:r>
              <a:rPr sz="700" spc="-5" dirty="0">
                <a:latin typeface="Arial"/>
                <a:cs typeface="Arial"/>
              </a:rPr>
              <a:t>impact on patients </a:t>
            </a:r>
            <a:r>
              <a:rPr sz="700" spc="-10" dirty="0">
                <a:latin typeface="Arial"/>
                <a:cs typeface="Arial"/>
              </a:rPr>
              <a:t>and </a:t>
            </a:r>
            <a:r>
              <a:rPr sz="700" spc="-5" dirty="0">
                <a:latin typeface="Arial"/>
                <a:cs typeface="Arial"/>
              </a:rPr>
              <a:t>the healthcare </a:t>
            </a:r>
            <a:r>
              <a:rPr sz="700" spc="-10" dirty="0">
                <a:latin typeface="Arial"/>
                <a:cs typeface="Arial"/>
              </a:rPr>
              <a:t>system. Int </a:t>
            </a:r>
            <a:r>
              <a:rPr sz="700" spc="-5" dirty="0">
                <a:latin typeface="Arial"/>
                <a:cs typeface="Arial"/>
              </a:rPr>
              <a:t>J Environ Res </a:t>
            </a:r>
            <a:r>
              <a:rPr sz="700" spc="-10" dirty="0">
                <a:latin typeface="Arial"/>
                <a:cs typeface="Arial"/>
              </a:rPr>
              <a:t>and </a:t>
            </a:r>
            <a:r>
              <a:rPr sz="700" spc="-5" dirty="0">
                <a:latin typeface="Arial"/>
                <a:cs typeface="Arial"/>
              </a:rPr>
              <a:t>Public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Health.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2011;8:514-527.</a:t>
            </a:r>
            <a:endParaRPr sz="700">
              <a:latin typeface="Arial"/>
              <a:cs typeface="Arial"/>
            </a:endParaRPr>
          </a:p>
          <a:p>
            <a:pPr marL="128270" marR="135890" indent="-116205" algn="just">
              <a:lnSpc>
                <a:spcPct val="100000"/>
              </a:lnSpc>
              <a:buAutoNum type="arabicPeriod"/>
              <a:tabLst>
                <a:tab pos="128905" algn="l"/>
              </a:tabLst>
            </a:pPr>
            <a:r>
              <a:rPr sz="700" spc="-5" dirty="0">
                <a:latin typeface="Arial"/>
                <a:cs typeface="Arial"/>
              </a:rPr>
              <a:t>Pereira </a:t>
            </a:r>
            <a:r>
              <a:rPr sz="700" spc="-10" dirty="0">
                <a:latin typeface="Arial"/>
                <a:cs typeface="Arial"/>
              </a:rPr>
              <a:t>GF, </a:t>
            </a:r>
            <a:r>
              <a:rPr sz="700" spc="-5" dirty="0">
                <a:latin typeface="Arial"/>
                <a:cs typeface="Arial"/>
              </a:rPr>
              <a:t>Bulik </a:t>
            </a:r>
            <a:r>
              <a:rPr sz="700" spc="-10" dirty="0">
                <a:latin typeface="Arial"/>
                <a:cs typeface="Arial"/>
              </a:rPr>
              <a:t>CM, </a:t>
            </a:r>
            <a:r>
              <a:rPr sz="700" dirty="0">
                <a:latin typeface="Arial"/>
                <a:cs typeface="Arial"/>
              </a:rPr>
              <a:t>Weaver </a:t>
            </a:r>
            <a:r>
              <a:rPr sz="700" spc="-10" dirty="0">
                <a:latin typeface="Arial"/>
                <a:cs typeface="Arial"/>
              </a:rPr>
              <a:t>MA, </a:t>
            </a:r>
            <a:r>
              <a:rPr sz="700" spc="-5" dirty="0">
                <a:latin typeface="Arial"/>
                <a:cs typeface="Arial"/>
              </a:rPr>
              <a:t>Holland </a:t>
            </a:r>
            <a:r>
              <a:rPr sz="700" spc="5" dirty="0">
                <a:latin typeface="Arial"/>
                <a:cs typeface="Arial"/>
              </a:rPr>
              <a:t>WC, </a:t>
            </a:r>
            <a:r>
              <a:rPr sz="700" spc="-5" dirty="0">
                <a:latin typeface="Arial"/>
                <a:cs typeface="Arial"/>
              </a:rPr>
              <a:t>Platts-mills TF. </a:t>
            </a:r>
            <a:r>
              <a:rPr sz="700" spc="-10" dirty="0">
                <a:latin typeface="Arial"/>
                <a:cs typeface="Arial"/>
              </a:rPr>
              <a:t>Malnutrition </a:t>
            </a:r>
            <a:r>
              <a:rPr sz="700" spc="-5" dirty="0">
                <a:latin typeface="Arial"/>
                <a:cs typeface="Arial"/>
              </a:rPr>
              <a:t>among cognitively intact, noncritically ill older adults in the emergency department. Ann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Emerg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Med.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2015;65(1):85-91.</a:t>
            </a:r>
            <a:endParaRPr sz="700">
              <a:latin typeface="Arial"/>
              <a:cs typeface="Arial"/>
            </a:endParaRPr>
          </a:p>
          <a:p>
            <a:pPr marL="128270" marR="5080" indent="-116205" algn="just">
              <a:lnSpc>
                <a:spcPct val="100000"/>
              </a:lnSpc>
              <a:buAutoNum type="arabicPeriod"/>
              <a:tabLst>
                <a:tab pos="128905" algn="l"/>
              </a:tabLst>
            </a:pPr>
            <a:r>
              <a:rPr sz="700" dirty="0">
                <a:latin typeface="Arial"/>
                <a:cs typeface="Arial"/>
              </a:rPr>
              <a:t>Weiss </a:t>
            </a:r>
            <a:r>
              <a:rPr sz="700" spc="-5" dirty="0">
                <a:latin typeface="Arial"/>
                <a:cs typeface="Arial"/>
              </a:rPr>
              <a:t>AJ, </a:t>
            </a:r>
            <a:r>
              <a:rPr sz="700" spc="-10" dirty="0">
                <a:latin typeface="Arial"/>
                <a:cs typeface="Arial"/>
              </a:rPr>
              <a:t>Fingar </a:t>
            </a:r>
            <a:r>
              <a:rPr sz="700" spc="-5" dirty="0">
                <a:latin typeface="Arial"/>
                <a:cs typeface="Arial"/>
              </a:rPr>
              <a:t>KR, Barrett </a:t>
            </a:r>
            <a:r>
              <a:rPr sz="700" spc="-15" dirty="0">
                <a:latin typeface="Arial"/>
                <a:cs typeface="Arial"/>
              </a:rPr>
              <a:t>ML, </a:t>
            </a:r>
            <a:r>
              <a:rPr sz="700" spc="-10" dirty="0">
                <a:latin typeface="Arial"/>
                <a:cs typeface="Arial"/>
              </a:rPr>
              <a:t>Elixhauser </a:t>
            </a:r>
            <a:r>
              <a:rPr sz="700" spc="-5" dirty="0">
                <a:latin typeface="Arial"/>
                <a:cs typeface="Arial"/>
              </a:rPr>
              <a:t>A, Steiner CA , Guenter P, </a:t>
            </a:r>
            <a:r>
              <a:rPr sz="700" spc="-10" dirty="0">
                <a:latin typeface="Arial"/>
                <a:cs typeface="Arial"/>
              </a:rPr>
              <a:t>Brown MH. </a:t>
            </a:r>
            <a:r>
              <a:rPr sz="700" spc="-5" dirty="0">
                <a:latin typeface="Arial"/>
                <a:cs typeface="Arial"/>
              </a:rPr>
              <a:t>Characteristics of hospital </a:t>
            </a:r>
            <a:r>
              <a:rPr sz="700" spc="-10" dirty="0">
                <a:latin typeface="Arial"/>
                <a:cs typeface="Arial"/>
              </a:rPr>
              <a:t>stays </a:t>
            </a:r>
            <a:r>
              <a:rPr sz="700" spc="-5" dirty="0">
                <a:latin typeface="Arial"/>
                <a:cs typeface="Arial"/>
              </a:rPr>
              <a:t>involving malnutrition, </a:t>
            </a:r>
            <a:r>
              <a:rPr sz="700" spc="-10" dirty="0">
                <a:latin typeface="Arial"/>
                <a:cs typeface="Arial"/>
              </a:rPr>
              <a:t>2013. </a:t>
            </a:r>
            <a:r>
              <a:rPr sz="700" spc="-5" dirty="0">
                <a:latin typeface="Arial"/>
                <a:cs typeface="Arial"/>
              </a:rPr>
              <a:t>HCUP Statistical Brief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  <a:hlinkClick r:id="rId2"/>
              </a:rPr>
              <a:t>#210. </a:t>
            </a:r>
            <a:r>
              <a:rPr sz="700" spc="-5" dirty="0">
                <a:latin typeface="Arial"/>
                <a:cs typeface="Arial"/>
                <a:hlinkClick r:id="rId2"/>
              </a:rPr>
              <a:t>September </a:t>
            </a:r>
            <a:r>
              <a:rPr sz="700" spc="-10" dirty="0">
                <a:latin typeface="Arial"/>
                <a:cs typeface="Arial"/>
                <a:hlinkClick r:id="rId2"/>
              </a:rPr>
              <a:t>2016. </a:t>
            </a:r>
            <a:r>
              <a:rPr sz="700" spc="-5" dirty="0">
                <a:latin typeface="Arial"/>
                <a:cs typeface="Arial"/>
                <a:hlinkClick r:id="rId2"/>
              </a:rPr>
              <a:t>Agency for Healthcare Research </a:t>
            </a:r>
            <a:r>
              <a:rPr sz="700" spc="-10" dirty="0">
                <a:latin typeface="Arial"/>
                <a:cs typeface="Arial"/>
                <a:hlinkClick r:id="rId2"/>
              </a:rPr>
              <a:t>and Quality, </a:t>
            </a:r>
            <a:r>
              <a:rPr sz="700" spc="-5" dirty="0">
                <a:latin typeface="Arial"/>
                <a:cs typeface="Arial"/>
                <a:hlinkClick r:id="rId2"/>
              </a:rPr>
              <a:t>Rockville, </a:t>
            </a:r>
            <a:r>
              <a:rPr sz="700" spc="-10" dirty="0">
                <a:latin typeface="Arial"/>
                <a:cs typeface="Arial"/>
                <a:hlinkClick r:id="rId2"/>
              </a:rPr>
              <a:t>MD.</a:t>
            </a:r>
            <a:r>
              <a:rPr sz="700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7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http://www.hcup-us.ahrq.gov/reports/statbriefs/sb210-Malnutrition-Hospital-Stays- </a:t>
            </a:r>
            <a:r>
              <a:rPr sz="7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7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2013.pd</a:t>
            </a:r>
            <a:r>
              <a:rPr sz="700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f</a:t>
            </a:r>
            <a:r>
              <a:rPr sz="700" spc="-10" dirty="0">
                <a:latin typeface="Arial"/>
                <a:cs typeface="Arial"/>
                <a:hlinkClick r:id="rId2"/>
              </a:rPr>
              <a:t>.</a:t>
            </a:r>
            <a:endParaRPr sz="700">
              <a:latin typeface="Arial"/>
              <a:cs typeface="Arial"/>
            </a:endParaRPr>
          </a:p>
          <a:p>
            <a:pPr marL="128270" marR="104775" indent="-116205" algn="just">
              <a:lnSpc>
                <a:spcPct val="100000"/>
              </a:lnSpc>
              <a:buAutoNum type="arabicPeriod"/>
              <a:tabLst>
                <a:tab pos="128905" algn="l"/>
              </a:tabLst>
            </a:pPr>
            <a:r>
              <a:rPr sz="700" spc="-10" dirty="0">
                <a:latin typeface="Arial"/>
                <a:cs typeface="Arial"/>
              </a:rPr>
              <a:t>Braunschweig </a:t>
            </a:r>
            <a:r>
              <a:rPr sz="700" spc="-5" dirty="0">
                <a:latin typeface="Arial"/>
                <a:cs typeface="Arial"/>
              </a:rPr>
              <a:t>C et al. </a:t>
            </a:r>
            <a:r>
              <a:rPr sz="700" spc="-10" dirty="0">
                <a:latin typeface="Arial"/>
                <a:cs typeface="Arial"/>
              </a:rPr>
              <a:t>Impact </a:t>
            </a:r>
            <a:r>
              <a:rPr sz="700" spc="-5" dirty="0">
                <a:latin typeface="Arial"/>
                <a:cs typeface="Arial"/>
              </a:rPr>
              <a:t>of declines in nutritional status on outcomes in adult patients </a:t>
            </a:r>
            <a:r>
              <a:rPr sz="700" spc="-10" dirty="0">
                <a:latin typeface="Arial"/>
                <a:cs typeface="Arial"/>
              </a:rPr>
              <a:t>hospitalized </a:t>
            </a:r>
            <a:r>
              <a:rPr sz="700" spc="-5" dirty="0">
                <a:latin typeface="Arial"/>
                <a:cs typeface="Arial"/>
              </a:rPr>
              <a:t>for more than 7 </a:t>
            </a:r>
            <a:r>
              <a:rPr sz="700" spc="-10" dirty="0">
                <a:latin typeface="Arial"/>
                <a:cs typeface="Arial"/>
              </a:rPr>
              <a:t>days. </a:t>
            </a:r>
            <a:r>
              <a:rPr sz="700" spc="-5" dirty="0">
                <a:latin typeface="Arial"/>
                <a:cs typeface="Arial"/>
              </a:rPr>
              <a:t>J Am Diet Assoc </a:t>
            </a:r>
            <a:r>
              <a:rPr sz="700" spc="-10" dirty="0">
                <a:latin typeface="Arial"/>
                <a:cs typeface="Arial"/>
              </a:rPr>
              <a:t>2000; 100 (11): 1316- 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1322.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7042" y="508253"/>
            <a:ext cx="6380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>
                <a:solidFill>
                  <a:srgbClr val="7E7E7E"/>
                </a:solidFill>
              </a:rPr>
              <a:t>Malnutrition</a:t>
            </a:r>
            <a:r>
              <a:rPr spc="254" dirty="0">
                <a:solidFill>
                  <a:srgbClr val="7E7E7E"/>
                </a:solidFill>
              </a:rPr>
              <a:t> </a:t>
            </a:r>
            <a:r>
              <a:rPr spc="45" dirty="0">
                <a:solidFill>
                  <a:srgbClr val="7E7E7E"/>
                </a:solidFill>
              </a:rPr>
              <a:t>Is</a:t>
            </a:r>
            <a:r>
              <a:rPr spc="185" dirty="0">
                <a:solidFill>
                  <a:srgbClr val="7E7E7E"/>
                </a:solidFill>
              </a:rPr>
              <a:t> </a:t>
            </a:r>
            <a:r>
              <a:rPr spc="-5" dirty="0">
                <a:solidFill>
                  <a:srgbClr val="7E7E7E"/>
                </a:solidFill>
              </a:rPr>
              <a:t>a</a:t>
            </a:r>
            <a:r>
              <a:rPr spc="200" dirty="0">
                <a:solidFill>
                  <a:srgbClr val="7E7E7E"/>
                </a:solidFill>
              </a:rPr>
              <a:t> </a:t>
            </a:r>
            <a:r>
              <a:rPr spc="70" dirty="0">
                <a:solidFill>
                  <a:srgbClr val="7E7E7E"/>
                </a:solidFill>
              </a:rPr>
              <a:t>Highly</a:t>
            </a:r>
            <a:r>
              <a:rPr spc="245" dirty="0">
                <a:solidFill>
                  <a:srgbClr val="7E7E7E"/>
                </a:solidFill>
              </a:rPr>
              <a:t> </a:t>
            </a:r>
            <a:r>
              <a:rPr spc="75" dirty="0">
                <a:solidFill>
                  <a:srgbClr val="7E7E7E"/>
                </a:solidFill>
              </a:rPr>
              <a:t>Prevalent</a:t>
            </a:r>
            <a:r>
              <a:rPr spc="254" dirty="0">
                <a:solidFill>
                  <a:srgbClr val="7E7E7E"/>
                </a:solidFill>
              </a:rPr>
              <a:t> </a:t>
            </a:r>
            <a:r>
              <a:rPr spc="75" dirty="0">
                <a:solidFill>
                  <a:srgbClr val="7E7E7E"/>
                </a:solidFill>
              </a:rPr>
              <a:t>Condition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44091" y="1581657"/>
            <a:ext cx="5280660" cy="3606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184785" algn="just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Affects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20-50%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patients,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risk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becoming or are malnourished upon hospital </a:t>
            </a:r>
            <a:r>
              <a:rPr sz="2000" spc="-55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admission</a:t>
            </a:r>
            <a:r>
              <a:rPr sz="1950" spc="7" baseline="25641" dirty="0">
                <a:latin typeface="Arial"/>
                <a:cs typeface="Arial"/>
              </a:rPr>
              <a:t>1,2</a:t>
            </a:r>
            <a:endParaRPr sz="1950" baseline="25641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 dirty="0">
              <a:latin typeface="Arial"/>
              <a:cs typeface="Arial"/>
            </a:endParaRPr>
          </a:p>
          <a:p>
            <a:pPr marL="63500" marR="5651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typically </a:t>
            </a:r>
            <a:r>
              <a:rPr sz="2000" dirty="0">
                <a:latin typeface="Arial"/>
                <a:cs typeface="Arial"/>
              </a:rPr>
              <a:t>diagnosed in only 7% of 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hospitalized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patients,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leaving</a:t>
            </a:r>
            <a:r>
              <a:rPr sz="2000" spc="-5" dirty="0">
                <a:latin typeface="Arial"/>
                <a:cs typeface="Arial"/>
              </a:rPr>
              <a:t> many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potentially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undiagnosed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untreated</a:t>
            </a:r>
            <a:r>
              <a:rPr sz="1950" baseline="25641" dirty="0">
                <a:latin typeface="Arial"/>
                <a:cs typeface="Arial"/>
              </a:rPr>
              <a:t>3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 dirty="0">
              <a:latin typeface="Arial"/>
              <a:cs typeface="Arial"/>
            </a:endParaRPr>
          </a:p>
          <a:p>
            <a:pPr marL="63500" marR="1193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Up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31%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malnourished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patients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38%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 well-nourished patients experience 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nutritional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decline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during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their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hospital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stay</a:t>
            </a:r>
            <a:r>
              <a:rPr sz="1950" spc="7" baseline="25641" dirty="0">
                <a:latin typeface="Arial"/>
                <a:cs typeface="Arial"/>
              </a:rPr>
              <a:t>4</a:t>
            </a:r>
            <a:endParaRPr sz="1950" baseline="25641" dirty="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65360" y="2977308"/>
            <a:ext cx="957594" cy="76346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01249" y="1528145"/>
            <a:ext cx="839651" cy="85027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25580" y="4316505"/>
            <a:ext cx="842910" cy="8439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4301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6091" y="1638680"/>
            <a:ext cx="3106420" cy="121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2155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Associated </a:t>
            </a:r>
            <a:r>
              <a:rPr sz="1800" spc="-15" dirty="0">
                <a:latin typeface="Arial"/>
                <a:cs typeface="Arial"/>
              </a:rPr>
              <a:t>with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ts val="2875"/>
              </a:lnSpc>
            </a:pPr>
            <a:r>
              <a:rPr sz="2400" b="1" dirty="0">
                <a:solidFill>
                  <a:srgbClr val="F79546"/>
                </a:solidFill>
                <a:latin typeface="Arial"/>
                <a:cs typeface="Arial"/>
              </a:rPr>
              <a:t>up</a:t>
            </a:r>
            <a:r>
              <a:rPr sz="2400" b="1" spc="-30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79546"/>
                </a:solidFill>
                <a:latin typeface="Arial"/>
                <a:cs typeface="Arial"/>
              </a:rPr>
              <a:t>to</a:t>
            </a:r>
            <a:r>
              <a:rPr sz="2400" b="1" spc="-15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5x</a:t>
            </a:r>
            <a:r>
              <a:rPr sz="2400" b="1" spc="-15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higher likelihood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in-hospital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death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compared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to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non-malnourished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patients</a:t>
            </a:r>
            <a:r>
              <a:rPr sz="1800" spc="-7" baseline="25462" dirty="0">
                <a:latin typeface="Arial"/>
                <a:cs typeface="Arial"/>
              </a:rPr>
              <a:t>1</a:t>
            </a:r>
            <a:endParaRPr sz="1800" baseline="25462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6091" y="3366261"/>
            <a:ext cx="3136900" cy="158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2155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Associated </a:t>
            </a:r>
            <a:r>
              <a:rPr sz="1800" spc="-15" dirty="0">
                <a:latin typeface="Arial"/>
                <a:cs typeface="Arial"/>
              </a:rPr>
              <a:t>with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ts val="2875"/>
              </a:lnSpc>
            </a:pP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54%</a:t>
            </a:r>
            <a:r>
              <a:rPr sz="2400" b="1" spc="-30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79546"/>
                </a:solidFill>
                <a:latin typeface="Arial"/>
                <a:cs typeface="Arial"/>
              </a:rPr>
              <a:t>higher</a:t>
            </a:r>
            <a:r>
              <a:rPr sz="2400" b="1" spc="-35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likelihood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marL="38100" marR="30480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latin typeface="Arial"/>
                <a:cs typeface="Arial"/>
              </a:rPr>
              <a:t>30-day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readmissions,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se</a:t>
            </a:r>
            <a:r>
              <a:rPr sz="2400" b="1" spc="-15" dirty="0">
                <a:solidFill>
                  <a:srgbClr val="F79546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F79546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F79546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cemia</a:t>
            </a:r>
            <a:r>
              <a:rPr sz="2400" b="1" spc="-160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</a:t>
            </a:r>
            <a:r>
              <a:rPr sz="1800" dirty="0">
                <a:latin typeface="Arial"/>
                <a:cs typeface="Arial"/>
              </a:rPr>
              <a:t> 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ng  diagnosis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upon readmission</a:t>
            </a:r>
            <a:r>
              <a:rPr sz="1800" spc="-7" baseline="25462" dirty="0">
                <a:latin typeface="Arial"/>
                <a:cs typeface="Arial"/>
              </a:rPr>
              <a:t>3</a:t>
            </a:r>
            <a:endParaRPr sz="1800" baseline="2546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8854" y="1635633"/>
            <a:ext cx="3340735" cy="1395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999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Creates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greater risk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hospital-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acquired </a:t>
            </a:r>
            <a:r>
              <a:rPr sz="2400" b="1" dirty="0">
                <a:solidFill>
                  <a:srgbClr val="F79546"/>
                </a:solidFill>
                <a:latin typeface="Arial"/>
                <a:cs typeface="Arial"/>
              </a:rPr>
              <a:t>infections, falls, </a:t>
            </a:r>
            <a:r>
              <a:rPr sz="2400" b="1" spc="-655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pressure </a:t>
            </a:r>
            <a:r>
              <a:rPr sz="2400" b="1" dirty="0">
                <a:solidFill>
                  <a:srgbClr val="F79546"/>
                </a:solidFill>
                <a:latin typeface="Arial"/>
                <a:cs typeface="Arial"/>
              </a:rPr>
              <a:t>ulcers, </a:t>
            </a: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and </a:t>
            </a:r>
            <a:r>
              <a:rPr sz="2400" b="1" dirty="0">
                <a:solidFill>
                  <a:srgbClr val="F79546"/>
                </a:solidFill>
                <a:latin typeface="Arial"/>
                <a:cs typeface="Arial"/>
              </a:rPr>
              <a:t> slower</a:t>
            </a:r>
            <a:r>
              <a:rPr sz="2400" b="1" spc="-40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wound</a:t>
            </a:r>
            <a:r>
              <a:rPr sz="2400" b="1" spc="-55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healing</a:t>
            </a:r>
            <a:r>
              <a:rPr sz="1800" spc="-7" baseline="25462" dirty="0">
                <a:latin typeface="Arial"/>
                <a:cs typeface="Arial"/>
              </a:rPr>
              <a:t>2</a:t>
            </a:r>
            <a:endParaRPr sz="1800" baseline="2546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0217" y="6043980"/>
            <a:ext cx="672465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marR="12065" indent="-116205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128905" algn="l"/>
              </a:tabLst>
            </a:pPr>
            <a:r>
              <a:rPr sz="700" dirty="0">
                <a:latin typeface="Arial"/>
                <a:cs typeface="Arial"/>
              </a:rPr>
              <a:t>Weiss </a:t>
            </a:r>
            <a:r>
              <a:rPr sz="700" spc="-5" dirty="0">
                <a:latin typeface="Arial"/>
                <a:cs typeface="Arial"/>
              </a:rPr>
              <a:t>AJ, </a:t>
            </a:r>
            <a:r>
              <a:rPr sz="700" spc="-10" dirty="0">
                <a:latin typeface="Arial"/>
                <a:cs typeface="Arial"/>
              </a:rPr>
              <a:t>Fingar </a:t>
            </a:r>
            <a:r>
              <a:rPr sz="700" spc="-5" dirty="0">
                <a:latin typeface="Arial"/>
                <a:cs typeface="Arial"/>
              </a:rPr>
              <a:t>KR, Barrett </a:t>
            </a:r>
            <a:r>
              <a:rPr sz="700" spc="-15" dirty="0">
                <a:latin typeface="Arial"/>
                <a:cs typeface="Arial"/>
              </a:rPr>
              <a:t>ML, </a:t>
            </a:r>
            <a:r>
              <a:rPr sz="700" spc="-10" dirty="0">
                <a:latin typeface="Arial"/>
                <a:cs typeface="Arial"/>
              </a:rPr>
              <a:t>Elixhauser </a:t>
            </a:r>
            <a:r>
              <a:rPr sz="700" spc="-5" dirty="0">
                <a:latin typeface="Arial"/>
                <a:cs typeface="Arial"/>
              </a:rPr>
              <a:t>A, Steiner CA , Guenter P, </a:t>
            </a:r>
            <a:r>
              <a:rPr sz="700" spc="-10" dirty="0">
                <a:latin typeface="Arial"/>
                <a:cs typeface="Arial"/>
              </a:rPr>
              <a:t>Brown MH. </a:t>
            </a:r>
            <a:r>
              <a:rPr sz="700" spc="-5" dirty="0">
                <a:latin typeface="Arial"/>
                <a:cs typeface="Arial"/>
              </a:rPr>
              <a:t>Characteristics of hospital </a:t>
            </a:r>
            <a:r>
              <a:rPr sz="700" spc="-10" dirty="0">
                <a:latin typeface="Arial"/>
                <a:cs typeface="Arial"/>
              </a:rPr>
              <a:t>stays </a:t>
            </a:r>
            <a:r>
              <a:rPr sz="700" spc="-5" dirty="0">
                <a:latin typeface="Arial"/>
                <a:cs typeface="Arial"/>
              </a:rPr>
              <a:t>involving malnutrition, </a:t>
            </a:r>
            <a:r>
              <a:rPr sz="700" spc="-10" dirty="0">
                <a:latin typeface="Arial"/>
                <a:cs typeface="Arial"/>
              </a:rPr>
              <a:t>2013. </a:t>
            </a:r>
            <a:r>
              <a:rPr sz="700" spc="-5" dirty="0">
                <a:latin typeface="Arial"/>
                <a:cs typeface="Arial"/>
              </a:rPr>
              <a:t>HCUP Statistical Brief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  <a:hlinkClick r:id="rId2"/>
              </a:rPr>
              <a:t>#210. </a:t>
            </a:r>
            <a:r>
              <a:rPr sz="700" spc="-5" dirty="0">
                <a:latin typeface="Arial"/>
                <a:cs typeface="Arial"/>
                <a:hlinkClick r:id="rId2"/>
              </a:rPr>
              <a:t>September </a:t>
            </a:r>
            <a:r>
              <a:rPr sz="700" spc="-10" dirty="0">
                <a:latin typeface="Arial"/>
                <a:cs typeface="Arial"/>
                <a:hlinkClick r:id="rId2"/>
              </a:rPr>
              <a:t>2016. </a:t>
            </a:r>
            <a:r>
              <a:rPr sz="700" spc="-5" dirty="0">
                <a:latin typeface="Arial"/>
                <a:cs typeface="Arial"/>
                <a:hlinkClick r:id="rId2"/>
              </a:rPr>
              <a:t>Agency for Healthcare Research </a:t>
            </a:r>
            <a:r>
              <a:rPr sz="700" spc="-10" dirty="0">
                <a:latin typeface="Arial"/>
                <a:cs typeface="Arial"/>
                <a:hlinkClick r:id="rId2"/>
              </a:rPr>
              <a:t>and Quality, </a:t>
            </a:r>
            <a:r>
              <a:rPr sz="700" spc="-5" dirty="0">
                <a:latin typeface="Arial"/>
                <a:cs typeface="Arial"/>
                <a:hlinkClick r:id="rId2"/>
              </a:rPr>
              <a:t>Rockville, </a:t>
            </a:r>
            <a:r>
              <a:rPr sz="700" spc="-10" dirty="0">
                <a:latin typeface="Arial"/>
                <a:cs typeface="Arial"/>
                <a:hlinkClick r:id="rId2"/>
              </a:rPr>
              <a:t>MD.</a:t>
            </a:r>
            <a:r>
              <a:rPr sz="700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7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http://www.hcup-us.ahrq.gov/reports/statbriefs/sb210-Malnutrition-Hospital-Stays- </a:t>
            </a:r>
            <a:r>
              <a:rPr sz="7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7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2013.pd</a:t>
            </a:r>
            <a:r>
              <a:rPr sz="700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f</a:t>
            </a:r>
            <a:r>
              <a:rPr sz="700" spc="-10" dirty="0">
                <a:latin typeface="Arial"/>
                <a:cs typeface="Arial"/>
                <a:hlinkClick r:id="rId2"/>
              </a:rPr>
              <a:t>.</a:t>
            </a:r>
            <a:endParaRPr sz="700">
              <a:latin typeface="Arial"/>
              <a:cs typeface="Arial"/>
            </a:endParaRPr>
          </a:p>
          <a:p>
            <a:pPr marL="128270" marR="59055" indent="-116205" algn="just">
              <a:lnSpc>
                <a:spcPct val="100000"/>
              </a:lnSpc>
              <a:buAutoNum type="arabicPeriod"/>
              <a:tabLst>
                <a:tab pos="128905" algn="l"/>
              </a:tabLst>
            </a:pPr>
            <a:r>
              <a:rPr sz="700" spc="-10" dirty="0">
                <a:latin typeface="Arial"/>
                <a:cs typeface="Arial"/>
              </a:rPr>
              <a:t>Isabel </a:t>
            </a:r>
            <a:r>
              <a:rPr sz="700" spc="-5" dirty="0">
                <a:latin typeface="Arial"/>
                <a:cs typeface="Arial"/>
              </a:rPr>
              <a:t>M </a:t>
            </a:r>
            <a:r>
              <a:rPr sz="700" spc="-10" dirty="0">
                <a:latin typeface="Arial"/>
                <a:cs typeface="Arial"/>
              </a:rPr>
              <a:t>and </a:t>
            </a:r>
            <a:r>
              <a:rPr sz="700" spc="-5" dirty="0">
                <a:latin typeface="Arial"/>
                <a:cs typeface="Arial"/>
              </a:rPr>
              <a:t>Correia TD. The impact of malnutrition on </a:t>
            </a:r>
            <a:r>
              <a:rPr sz="700" spc="-10" dirty="0">
                <a:latin typeface="Arial"/>
                <a:cs typeface="Arial"/>
              </a:rPr>
              <a:t>morbidity, mortality, </a:t>
            </a:r>
            <a:r>
              <a:rPr sz="700" spc="-5" dirty="0">
                <a:latin typeface="Arial"/>
                <a:cs typeface="Arial"/>
              </a:rPr>
              <a:t>length of hospital stay </a:t>
            </a:r>
            <a:r>
              <a:rPr sz="700" spc="-10" dirty="0">
                <a:latin typeface="Arial"/>
                <a:cs typeface="Arial"/>
              </a:rPr>
              <a:t>and </a:t>
            </a:r>
            <a:r>
              <a:rPr sz="700" spc="-5" dirty="0">
                <a:latin typeface="Arial"/>
                <a:cs typeface="Arial"/>
              </a:rPr>
              <a:t>costs evaluated </a:t>
            </a:r>
            <a:r>
              <a:rPr sz="700" spc="-10" dirty="0">
                <a:latin typeface="Arial"/>
                <a:cs typeface="Arial"/>
              </a:rPr>
              <a:t>through </a:t>
            </a:r>
            <a:r>
              <a:rPr sz="700" spc="-5" dirty="0">
                <a:latin typeface="Arial"/>
                <a:cs typeface="Arial"/>
              </a:rPr>
              <a:t>a multivariate model </a:t>
            </a:r>
            <a:r>
              <a:rPr sz="700" spc="-10" dirty="0">
                <a:latin typeface="Arial"/>
                <a:cs typeface="Arial"/>
              </a:rPr>
              <a:t>analysis. </a:t>
            </a:r>
            <a:r>
              <a:rPr sz="700" spc="-5" dirty="0">
                <a:latin typeface="Arial"/>
                <a:cs typeface="Arial"/>
              </a:rPr>
              <a:t>Cli Nutr.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2003;22(3):235–239.</a:t>
            </a:r>
            <a:endParaRPr sz="700">
              <a:latin typeface="Arial"/>
              <a:cs typeface="Arial"/>
            </a:endParaRPr>
          </a:p>
          <a:p>
            <a:pPr marL="128270" indent="-116205" algn="just">
              <a:lnSpc>
                <a:spcPct val="100000"/>
              </a:lnSpc>
              <a:buAutoNum type="arabicPeriod"/>
              <a:tabLst>
                <a:tab pos="128905" algn="l"/>
              </a:tabLst>
            </a:pPr>
            <a:r>
              <a:rPr sz="700" spc="-5" dirty="0">
                <a:latin typeface="Arial"/>
                <a:cs typeface="Arial"/>
              </a:rPr>
              <a:t>Fingar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KR,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et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al.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Statistical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Brief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#281: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All-cause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readmissions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following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hospital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stays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for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patients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with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malnutrition,</a:t>
            </a:r>
            <a:r>
              <a:rPr sz="700" spc="4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2013.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Agency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for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Healthcare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Research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and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Quality,</a:t>
            </a:r>
            <a:endParaRPr sz="700">
              <a:latin typeface="Arial"/>
              <a:cs typeface="Arial"/>
            </a:endParaRPr>
          </a:p>
          <a:p>
            <a:pPr marL="128270" algn="just">
              <a:lnSpc>
                <a:spcPct val="100000"/>
              </a:lnSpc>
            </a:pPr>
            <a:r>
              <a:rPr sz="700" spc="-5" dirty="0">
                <a:latin typeface="Arial"/>
                <a:cs typeface="Arial"/>
              </a:rPr>
              <a:t>Healthcare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Cost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and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Utilization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Project.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September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2016.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marR="5080">
              <a:lnSpc>
                <a:spcPct val="100000"/>
              </a:lnSpc>
              <a:spcBef>
                <a:spcPts val="100"/>
              </a:spcBef>
            </a:pPr>
            <a:r>
              <a:rPr spc="80" dirty="0">
                <a:solidFill>
                  <a:srgbClr val="7E7E7E"/>
                </a:solidFill>
              </a:rPr>
              <a:t>Malnutrition</a:t>
            </a:r>
            <a:r>
              <a:rPr spc="254" dirty="0">
                <a:solidFill>
                  <a:srgbClr val="7E7E7E"/>
                </a:solidFill>
              </a:rPr>
              <a:t> </a:t>
            </a:r>
            <a:r>
              <a:rPr spc="70" dirty="0">
                <a:solidFill>
                  <a:srgbClr val="7E7E7E"/>
                </a:solidFill>
              </a:rPr>
              <a:t>Poses</a:t>
            </a:r>
            <a:r>
              <a:rPr spc="220" dirty="0">
                <a:solidFill>
                  <a:srgbClr val="7E7E7E"/>
                </a:solidFill>
              </a:rPr>
              <a:t> </a:t>
            </a:r>
            <a:r>
              <a:rPr spc="-5" dirty="0">
                <a:solidFill>
                  <a:srgbClr val="7E7E7E"/>
                </a:solidFill>
              </a:rPr>
              <a:t>a</a:t>
            </a:r>
            <a:r>
              <a:rPr spc="195" dirty="0">
                <a:solidFill>
                  <a:srgbClr val="7E7E7E"/>
                </a:solidFill>
              </a:rPr>
              <a:t> </a:t>
            </a:r>
            <a:r>
              <a:rPr spc="80" dirty="0">
                <a:solidFill>
                  <a:srgbClr val="7E7E7E"/>
                </a:solidFill>
              </a:rPr>
              <a:t>Significant</a:t>
            </a:r>
            <a:r>
              <a:rPr spc="250" dirty="0">
                <a:solidFill>
                  <a:srgbClr val="7E7E7E"/>
                </a:solidFill>
              </a:rPr>
              <a:t> </a:t>
            </a:r>
            <a:r>
              <a:rPr spc="70" dirty="0">
                <a:solidFill>
                  <a:srgbClr val="7E7E7E"/>
                </a:solidFill>
              </a:rPr>
              <a:t>Burden</a:t>
            </a:r>
            <a:r>
              <a:rPr spc="229" dirty="0">
                <a:solidFill>
                  <a:srgbClr val="7E7E7E"/>
                </a:solidFill>
              </a:rPr>
              <a:t> </a:t>
            </a:r>
            <a:r>
              <a:rPr spc="45" dirty="0">
                <a:solidFill>
                  <a:srgbClr val="7E7E7E"/>
                </a:solidFill>
              </a:rPr>
              <a:t>to</a:t>
            </a:r>
            <a:r>
              <a:rPr spc="195" dirty="0">
                <a:solidFill>
                  <a:srgbClr val="7E7E7E"/>
                </a:solidFill>
              </a:rPr>
              <a:t> </a:t>
            </a:r>
            <a:r>
              <a:rPr spc="75" dirty="0">
                <a:solidFill>
                  <a:srgbClr val="7E7E7E"/>
                </a:solidFill>
              </a:rPr>
              <a:t>Patients</a:t>
            </a:r>
            <a:r>
              <a:rPr spc="220" dirty="0">
                <a:solidFill>
                  <a:srgbClr val="7E7E7E"/>
                </a:solidFill>
              </a:rPr>
              <a:t> </a:t>
            </a:r>
            <a:r>
              <a:rPr spc="55" dirty="0">
                <a:solidFill>
                  <a:srgbClr val="7E7E7E"/>
                </a:solidFill>
              </a:rPr>
              <a:t>and </a:t>
            </a:r>
            <a:r>
              <a:rPr spc="-655" dirty="0">
                <a:solidFill>
                  <a:srgbClr val="7E7E7E"/>
                </a:solidFill>
              </a:rPr>
              <a:t> </a:t>
            </a:r>
            <a:r>
              <a:rPr spc="75" dirty="0">
                <a:solidFill>
                  <a:srgbClr val="7E7E7E"/>
                </a:solidFill>
              </a:rPr>
              <a:t>Hospitals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08854" y="3364738"/>
            <a:ext cx="3355975" cy="1581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More</a:t>
            </a:r>
            <a:r>
              <a:rPr sz="2400" b="1" spc="-10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79546"/>
                </a:solidFill>
                <a:latin typeface="Arial"/>
                <a:cs typeface="Arial"/>
              </a:rPr>
              <a:t>than</a:t>
            </a:r>
            <a:r>
              <a:rPr sz="2400" b="1" spc="-25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doubles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average hospital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costs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stay,</a:t>
            </a:r>
            <a:r>
              <a:rPr sz="1800" spc="-44" baseline="25462" dirty="0">
                <a:latin typeface="Arial"/>
                <a:cs typeface="Arial"/>
              </a:rPr>
              <a:t>1</a:t>
            </a:r>
            <a:endParaRPr sz="1800" baseline="25462">
              <a:latin typeface="Arial"/>
              <a:cs typeface="Arial"/>
            </a:endParaRPr>
          </a:p>
          <a:p>
            <a:pPr marL="38100">
              <a:lnSpc>
                <a:spcPts val="2155"/>
              </a:lnSpc>
            </a:pPr>
            <a:r>
              <a:rPr sz="1800" spc="-15" dirty="0">
                <a:latin typeface="Arial"/>
                <a:cs typeface="Arial"/>
              </a:rPr>
              <a:t>with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readmissions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costing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ts val="2875"/>
              </a:lnSpc>
            </a:pPr>
            <a:r>
              <a:rPr sz="2400" b="1" spc="-5" dirty="0">
                <a:solidFill>
                  <a:srgbClr val="F79546"/>
                </a:solidFill>
                <a:latin typeface="Arial"/>
                <a:cs typeface="Arial"/>
              </a:rPr>
              <a:t>26-34%</a:t>
            </a:r>
            <a:r>
              <a:rPr sz="2400" b="1" spc="-10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79546"/>
                </a:solidFill>
                <a:latin typeface="Arial"/>
                <a:cs typeface="Arial"/>
              </a:rPr>
              <a:t>higher</a:t>
            </a:r>
            <a:r>
              <a:rPr sz="2400" b="1" spc="-30" dirty="0">
                <a:solidFill>
                  <a:srgbClr val="F79546"/>
                </a:solid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than those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z="1800" dirty="0">
                <a:latin typeface="Arial"/>
                <a:cs typeface="Arial"/>
              </a:rPr>
              <a:t>for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patients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without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malnutrition</a:t>
            </a:r>
            <a:r>
              <a:rPr sz="1800" spc="-7" baseline="25462" dirty="0">
                <a:latin typeface="Arial"/>
                <a:cs typeface="Arial"/>
              </a:rPr>
              <a:t>3</a:t>
            </a:r>
            <a:endParaRPr sz="1800" baseline="25462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443" y="358902"/>
            <a:ext cx="73094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>
                <a:solidFill>
                  <a:srgbClr val="7E7E7E"/>
                </a:solidFill>
              </a:rPr>
              <a:t>Malnutrition</a:t>
            </a:r>
            <a:r>
              <a:rPr spc="245" dirty="0">
                <a:solidFill>
                  <a:srgbClr val="7E7E7E"/>
                </a:solidFill>
              </a:rPr>
              <a:t> </a:t>
            </a:r>
            <a:r>
              <a:rPr spc="80" dirty="0">
                <a:solidFill>
                  <a:srgbClr val="7E7E7E"/>
                </a:solidFill>
              </a:rPr>
              <a:t>Contributes</a:t>
            </a:r>
            <a:r>
              <a:rPr spc="240" dirty="0">
                <a:solidFill>
                  <a:srgbClr val="7E7E7E"/>
                </a:solidFill>
              </a:rPr>
              <a:t> </a:t>
            </a:r>
            <a:r>
              <a:rPr spc="45" dirty="0">
                <a:solidFill>
                  <a:srgbClr val="7E7E7E"/>
                </a:solidFill>
              </a:rPr>
              <a:t>to</a:t>
            </a:r>
            <a:r>
              <a:rPr spc="190" dirty="0">
                <a:solidFill>
                  <a:srgbClr val="7E7E7E"/>
                </a:solidFill>
              </a:rPr>
              <a:t> </a:t>
            </a:r>
            <a:r>
              <a:rPr spc="60" dirty="0">
                <a:solidFill>
                  <a:srgbClr val="7E7E7E"/>
                </a:solidFill>
              </a:rPr>
              <a:t>High</a:t>
            </a:r>
            <a:r>
              <a:rPr spc="225" dirty="0">
                <a:solidFill>
                  <a:srgbClr val="7E7E7E"/>
                </a:solidFill>
              </a:rPr>
              <a:t> </a:t>
            </a:r>
            <a:r>
              <a:rPr spc="80" dirty="0">
                <a:solidFill>
                  <a:srgbClr val="7E7E7E"/>
                </a:solidFill>
              </a:rPr>
              <a:t>Healthcare</a:t>
            </a:r>
            <a:r>
              <a:rPr spc="235" dirty="0">
                <a:solidFill>
                  <a:srgbClr val="7E7E7E"/>
                </a:solidFill>
              </a:rPr>
              <a:t> </a:t>
            </a:r>
            <a:r>
              <a:rPr spc="70" dirty="0">
                <a:solidFill>
                  <a:srgbClr val="7E7E7E"/>
                </a:solidFill>
              </a:rPr>
              <a:t>Costs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4301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9298" y="1468374"/>
            <a:ext cx="8321040" cy="1828800"/>
          </a:xfrm>
          <a:custGeom>
            <a:avLst/>
            <a:gdLst/>
            <a:ahLst/>
            <a:cxnLst/>
            <a:rect l="l" t="t" r="r" b="b"/>
            <a:pathLst>
              <a:path w="8321040" h="1828800">
                <a:moveTo>
                  <a:pt x="0" y="193928"/>
                </a:moveTo>
                <a:lnTo>
                  <a:pt x="5120" y="149476"/>
                </a:lnTo>
                <a:lnTo>
                  <a:pt x="19706" y="108662"/>
                </a:lnTo>
                <a:lnTo>
                  <a:pt x="42594" y="72654"/>
                </a:lnTo>
                <a:lnTo>
                  <a:pt x="72620" y="42617"/>
                </a:lnTo>
                <a:lnTo>
                  <a:pt x="108621" y="19718"/>
                </a:lnTo>
                <a:lnTo>
                  <a:pt x="149432" y="5124"/>
                </a:lnTo>
                <a:lnTo>
                  <a:pt x="193890" y="0"/>
                </a:lnTo>
                <a:lnTo>
                  <a:pt x="8127110" y="0"/>
                </a:lnTo>
                <a:lnTo>
                  <a:pt x="8171563" y="5124"/>
                </a:lnTo>
                <a:lnTo>
                  <a:pt x="8212377" y="19718"/>
                </a:lnTo>
                <a:lnTo>
                  <a:pt x="8248385" y="42617"/>
                </a:lnTo>
                <a:lnTo>
                  <a:pt x="8278422" y="72654"/>
                </a:lnTo>
                <a:lnTo>
                  <a:pt x="8301321" y="108662"/>
                </a:lnTo>
                <a:lnTo>
                  <a:pt x="8315915" y="149476"/>
                </a:lnTo>
                <a:lnTo>
                  <a:pt x="8321040" y="193928"/>
                </a:lnTo>
                <a:lnTo>
                  <a:pt x="8321040" y="1634871"/>
                </a:lnTo>
                <a:lnTo>
                  <a:pt x="8315915" y="1679323"/>
                </a:lnTo>
                <a:lnTo>
                  <a:pt x="8301321" y="1720137"/>
                </a:lnTo>
                <a:lnTo>
                  <a:pt x="8278422" y="1756145"/>
                </a:lnTo>
                <a:lnTo>
                  <a:pt x="8248385" y="1786182"/>
                </a:lnTo>
                <a:lnTo>
                  <a:pt x="8212377" y="1809081"/>
                </a:lnTo>
                <a:lnTo>
                  <a:pt x="8171563" y="1823675"/>
                </a:lnTo>
                <a:lnTo>
                  <a:pt x="8127110" y="1828800"/>
                </a:lnTo>
                <a:lnTo>
                  <a:pt x="193890" y="1828800"/>
                </a:lnTo>
                <a:lnTo>
                  <a:pt x="149432" y="1823675"/>
                </a:lnTo>
                <a:lnTo>
                  <a:pt x="108621" y="1809081"/>
                </a:lnTo>
                <a:lnTo>
                  <a:pt x="72620" y="1786182"/>
                </a:lnTo>
                <a:lnTo>
                  <a:pt x="42594" y="1756145"/>
                </a:lnTo>
                <a:lnTo>
                  <a:pt x="19706" y="1720137"/>
                </a:lnTo>
                <a:lnTo>
                  <a:pt x="5120" y="1679323"/>
                </a:lnTo>
                <a:lnTo>
                  <a:pt x="0" y="1634871"/>
                </a:lnTo>
                <a:lnTo>
                  <a:pt x="0" y="193928"/>
                </a:lnTo>
                <a:close/>
              </a:path>
            </a:pathLst>
          </a:custGeom>
          <a:ln w="25908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3359" y="1664665"/>
            <a:ext cx="7401559" cy="1409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dirty="0">
                <a:latin typeface="Arial"/>
                <a:cs typeface="Arial"/>
              </a:rPr>
              <a:t>$157</a:t>
            </a:r>
            <a:r>
              <a:rPr sz="5000" b="1" spc="-40" dirty="0">
                <a:latin typeface="Arial"/>
                <a:cs typeface="Arial"/>
              </a:rPr>
              <a:t> </a:t>
            </a:r>
            <a:r>
              <a:rPr sz="5000" b="1" dirty="0">
                <a:latin typeface="Arial"/>
                <a:cs typeface="Arial"/>
              </a:rPr>
              <a:t>Billion</a:t>
            </a:r>
            <a:endParaRPr sz="5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5"/>
              </a:spcBef>
            </a:pPr>
            <a:r>
              <a:rPr sz="2000" b="1" spc="-20" dirty="0">
                <a:latin typeface="Arial"/>
                <a:cs typeface="Arial"/>
              </a:rPr>
              <a:t>Morbidity,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mortality,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direct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medical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costs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associated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disease-related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malnutrition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9298" y="3710178"/>
            <a:ext cx="8321040" cy="1828800"/>
          </a:xfrm>
          <a:custGeom>
            <a:avLst/>
            <a:gdLst/>
            <a:ahLst/>
            <a:cxnLst/>
            <a:rect l="l" t="t" r="r" b="b"/>
            <a:pathLst>
              <a:path w="8321040" h="1828800">
                <a:moveTo>
                  <a:pt x="0" y="193929"/>
                </a:moveTo>
                <a:lnTo>
                  <a:pt x="5120" y="149476"/>
                </a:lnTo>
                <a:lnTo>
                  <a:pt x="19706" y="108662"/>
                </a:lnTo>
                <a:lnTo>
                  <a:pt x="42594" y="72654"/>
                </a:lnTo>
                <a:lnTo>
                  <a:pt x="72620" y="42617"/>
                </a:lnTo>
                <a:lnTo>
                  <a:pt x="108621" y="19718"/>
                </a:lnTo>
                <a:lnTo>
                  <a:pt x="149432" y="5124"/>
                </a:lnTo>
                <a:lnTo>
                  <a:pt x="193890" y="0"/>
                </a:lnTo>
                <a:lnTo>
                  <a:pt x="8127110" y="0"/>
                </a:lnTo>
                <a:lnTo>
                  <a:pt x="8171563" y="5124"/>
                </a:lnTo>
                <a:lnTo>
                  <a:pt x="8212377" y="19718"/>
                </a:lnTo>
                <a:lnTo>
                  <a:pt x="8248385" y="42617"/>
                </a:lnTo>
                <a:lnTo>
                  <a:pt x="8278422" y="72654"/>
                </a:lnTo>
                <a:lnTo>
                  <a:pt x="8301321" y="108662"/>
                </a:lnTo>
                <a:lnTo>
                  <a:pt x="8315915" y="149476"/>
                </a:lnTo>
                <a:lnTo>
                  <a:pt x="8321040" y="193929"/>
                </a:lnTo>
                <a:lnTo>
                  <a:pt x="8321040" y="1634871"/>
                </a:lnTo>
                <a:lnTo>
                  <a:pt x="8315915" y="1679323"/>
                </a:lnTo>
                <a:lnTo>
                  <a:pt x="8301321" y="1720137"/>
                </a:lnTo>
                <a:lnTo>
                  <a:pt x="8278422" y="1756145"/>
                </a:lnTo>
                <a:lnTo>
                  <a:pt x="8248385" y="1786182"/>
                </a:lnTo>
                <a:lnTo>
                  <a:pt x="8212377" y="1809081"/>
                </a:lnTo>
                <a:lnTo>
                  <a:pt x="8171563" y="1823675"/>
                </a:lnTo>
                <a:lnTo>
                  <a:pt x="8127110" y="1828800"/>
                </a:lnTo>
                <a:lnTo>
                  <a:pt x="193890" y="1828800"/>
                </a:lnTo>
                <a:lnTo>
                  <a:pt x="149432" y="1823675"/>
                </a:lnTo>
                <a:lnTo>
                  <a:pt x="108621" y="1809081"/>
                </a:lnTo>
                <a:lnTo>
                  <a:pt x="72620" y="1786182"/>
                </a:lnTo>
                <a:lnTo>
                  <a:pt x="42594" y="1756145"/>
                </a:lnTo>
                <a:lnTo>
                  <a:pt x="19706" y="1720137"/>
                </a:lnTo>
                <a:lnTo>
                  <a:pt x="5120" y="1679323"/>
                </a:lnTo>
                <a:lnTo>
                  <a:pt x="0" y="1634871"/>
                </a:lnTo>
                <a:lnTo>
                  <a:pt x="0" y="193929"/>
                </a:lnTo>
                <a:close/>
              </a:path>
            </a:pathLst>
          </a:custGeom>
          <a:ln w="25908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3359" y="3908247"/>
            <a:ext cx="7625715" cy="1409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dirty="0">
                <a:latin typeface="Arial"/>
                <a:cs typeface="Arial"/>
              </a:rPr>
              <a:t>$51.3</a:t>
            </a:r>
            <a:r>
              <a:rPr sz="5000" b="1" spc="-50" dirty="0">
                <a:latin typeface="Arial"/>
                <a:cs typeface="Arial"/>
              </a:rPr>
              <a:t> </a:t>
            </a:r>
            <a:r>
              <a:rPr sz="5000" b="1" dirty="0">
                <a:latin typeface="Arial"/>
                <a:cs typeface="Arial"/>
              </a:rPr>
              <a:t>Billion</a:t>
            </a:r>
            <a:endParaRPr sz="5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5"/>
              </a:spcBef>
            </a:pPr>
            <a:r>
              <a:rPr sz="2000" b="1" dirty="0">
                <a:latin typeface="Arial"/>
                <a:cs typeface="Arial"/>
              </a:rPr>
              <a:t>Annual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costs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disease-associated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malnutrition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attributable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older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adult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2194" y="6400596"/>
            <a:ext cx="623316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1.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Snider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JT,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Linthicum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MT,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10" dirty="0">
                <a:latin typeface="Arial"/>
                <a:cs typeface="Arial"/>
              </a:rPr>
              <a:t>Wu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Y,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et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al.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Economic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burden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of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community-based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disease-associated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malnutrition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in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the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United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States.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JPEN J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Parenter</a:t>
            </a:r>
            <a:r>
              <a:rPr sz="700" spc="4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Enteral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Nutr.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2014;38(2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Suppl):77S-85S.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4301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0217" y="6111646"/>
            <a:ext cx="69634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marR="163195" indent="-11620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128905" algn="l"/>
              </a:tabLst>
            </a:pPr>
            <a:r>
              <a:rPr sz="700" spc="-5" dirty="0">
                <a:latin typeface="Arial"/>
                <a:cs typeface="Arial"/>
              </a:rPr>
              <a:t>Sriram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K,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Sulo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S,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VanDerBosch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G,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et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al.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comprehensive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nutrition-focused</a:t>
            </a:r>
            <a:r>
              <a:rPr sz="700" spc="7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quality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improvement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program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reduces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30-day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readmissions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and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length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of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stay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in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hospitalized </a:t>
            </a:r>
            <a:r>
              <a:rPr sz="700" spc="-5" dirty="0">
                <a:latin typeface="Arial"/>
                <a:cs typeface="Arial"/>
              </a:rPr>
              <a:t> patients.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JPEN J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Parenter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Enteral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Nutr.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2017;41(3):384-391.</a:t>
            </a:r>
            <a:endParaRPr sz="700">
              <a:latin typeface="Arial"/>
              <a:cs typeface="Arial"/>
            </a:endParaRPr>
          </a:p>
          <a:p>
            <a:pPr marL="128270" marR="5080" indent="-116205">
              <a:lnSpc>
                <a:spcPct val="100000"/>
              </a:lnSpc>
              <a:buAutoNum type="arabicPeriod"/>
              <a:tabLst>
                <a:tab pos="128905" algn="l"/>
              </a:tabLst>
            </a:pPr>
            <a:r>
              <a:rPr sz="700" spc="-10" dirty="0">
                <a:latin typeface="Arial"/>
                <a:cs typeface="Arial"/>
              </a:rPr>
              <a:t>Meehan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A,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Loose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C,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Bell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J,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Partridge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J,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Nelson J,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Goates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S.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health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system</a:t>
            </a:r>
            <a:r>
              <a:rPr sz="700" spc="5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quality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improvement: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impact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of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prompt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nutrition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care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on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patient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outcomes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and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health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care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costs.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J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Nurs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Care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Qual.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2016;31(3):217-23.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0217" y="6538366"/>
            <a:ext cx="706183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marR="5080" indent="-116205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3.</a:t>
            </a:r>
            <a:r>
              <a:rPr sz="700" spc="14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Sulo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S,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Feldstein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J,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Partridge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J,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et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al.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Budget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impact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of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comprehensive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nutrition-focused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quality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improvement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program</a:t>
            </a:r>
            <a:r>
              <a:rPr sz="700" spc="5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for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malnourished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hospitalized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patients.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Am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Health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Drug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Benefits.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2017;10(5):262-270.</a:t>
            </a:r>
            <a:endParaRPr sz="7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269" y="4457273"/>
            <a:ext cx="839651" cy="85027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1876044"/>
            <a:ext cx="899159" cy="9144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17042" y="142494"/>
            <a:ext cx="65938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Addressing</a:t>
            </a:r>
            <a:r>
              <a:rPr spc="260" dirty="0"/>
              <a:t> </a:t>
            </a:r>
            <a:r>
              <a:rPr spc="80" dirty="0"/>
              <a:t>Malnutrition</a:t>
            </a:r>
            <a:r>
              <a:rPr spc="250" dirty="0"/>
              <a:t> </a:t>
            </a:r>
            <a:r>
              <a:rPr spc="55" dirty="0"/>
              <a:t>Can</a:t>
            </a:r>
            <a:r>
              <a:rPr spc="210" dirty="0"/>
              <a:t> </a:t>
            </a:r>
            <a:r>
              <a:rPr spc="75" dirty="0"/>
              <a:t>Improve</a:t>
            </a:r>
            <a:r>
              <a:rPr spc="195" dirty="0"/>
              <a:t> </a:t>
            </a:r>
            <a:r>
              <a:rPr spc="75" dirty="0"/>
              <a:t>Patient </a:t>
            </a:r>
            <a:r>
              <a:rPr spc="-650" dirty="0"/>
              <a:t> </a:t>
            </a:r>
            <a:r>
              <a:rPr spc="80" dirty="0"/>
              <a:t>Outcomes</a:t>
            </a:r>
            <a:r>
              <a:rPr spc="195" dirty="0"/>
              <a:t> </a:t>
            </a:r>
            <a:r>
              <a:rPr spc="55" dirty="0"/>
              <a:t>and</a:t>
            </a:r>
            <a:r>
              <a:rPr spc="204" dirty="0"/>
              <a:t> </a:t>
            </a:r>
            <a:r>
              <a:rPr spc="70" dirty="0"/>
              <a:t>Lower</a:t>
            </a:r>
            <a:r>
              <a:rPr spc="220" dirty="0"/>
              <a:t> </a:t>
            </a:r>
            <a:r>
              <a:rPr spc="70" dirty="0"/>
              <a:t>Costs</a:t>
            </a: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9380" y="3248506"/>
            <a:ext cx="957594" cy="76462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85343" y="995553"/>
            <a:ext cx="7369175" cy="4170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283845">
              <a:lnSpc>
                <a:spcPct val="100000"/>
              </a:lnSpc>
              <a:spcBef>
                <a:spcPts val="95"/>
              </a:spcBef>
            </a:pPr>
            <a:r>
              <a:rPr sz="1600" b="1" spc="30" dirty="0">
                <a:solidFill>
                  <a:srgbClr val="375F92"/>
                </a:solidFill>
                <a:latin typeface="Arial"/>
                <a:cs typeface="Arial"/>
              </a:rPr>
              <a:t>RECENT </a:t>
            </a:r>
            <a:r>
              <a:rPr sz="1600" b="1" spc="35" dirty="0">
                <a:solidFill>
                  <a:srgbClr val="375F92"/>
                </a:solidFill>
                <a:latin typeface="Arial"/>
                <a:cs typeface="Arial"/>
              </a:rPr>
              <a:t>STUDIES </a:t>
            </a:r>
            <a:r>
              <a:rPr sz="1600" b="1" spc="20" dirty="0">
                <a:solidFill>
                  <a:srgbClr val="375F92"/>
                </a:solidFill>
                <a:latin typeface="Arial"/>
                <a:cs typeface="Arial"/>
              </a:rPr>
              <a:t>DEMONSTRATE </a:t>
            </a:r>
            <a:r>
              <a:rPr sz="1600" b="1" spc="-15" dirty="0">
                <a:solidFill>
                  <a:srgbClr val="375F92"/>
                </a:solidFill>
                <a:latin typeface="Arial"/>
                <a:cs typeface="Arial"/>
              </a:rPr>
              <a:t>THAT</a:t>
            </a:r>
            <a:r>
              <a:rPr sz="1600" b="1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35" dirty="0">
                <a:solidFill>
                  <a:srgbClr val="375F92"/>
                </a:solidFill>
                <a:latin typeface="Arial"/>
                <a:cs typeface="Arial"/>
              </a:rPr>
              <a:t>PROVIDING </a:t>
            </a:r>
            <a:r>
              <a:rPr sz="1600" b="1" spc="25" dirty="0">
                <a:solidFill>
                  <a:srgbClr val="375F92"/>
                </a:solidFill>
                <a:latin typeface="Arial"/>
                <a:cs typeface="Arial"/>
              </a:rPr>
              <a:t>OPTIMAL </a:t>
            </a:r>
            <a:r>
              <a:rPr sz="1600" b="1" spc="30" dirty="0">
                <a:solidFill>
                  <a:srgbClr val="375F92"/>
                </a:solidFill>
                <a:latin typeface="Arial"/>
                <a:cs typeface="Arial"/>
              </a:rPr>
              <a:t> MALNUTRITION</a:t>
            </a:r>
            <a:r>
              <a:rPr sz="1600" b="1" spc="1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375F92"/>
                </a:solidFill>
                <a:latin typeface="Arial"/>
                <a:cs typeface="Arial"/>
              </a:rPr>
              <a:t>CARE</a:t>
            </a:r>
            <a:r>
              <a:rPr sz="1600" b="1" spc="1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375F92"/>
                </a:solidFill>
                <a:latin typeface="Arial"/>
                <a:cs typeface="Arial"/>
              </a:rPr>
              <a:t>IS</a:t>
            </a:r>
            <a:r>
              <a:rPr sz="1600" b="1" spc="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375F92"/>
                </a:solidFill>
                <a:latin typeface="Arial"/>
                <a:cs typeface="Arial"/>
              </a:rPr>
              <a:t>ASSOCIATED</a:t>
            </a:r>
            <a:r>
              <a:rPr sz="1600" b="1" spc="14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375F92"/>
                </a:solidFill>
                <a:latin typeface="Arial"/>
                <a:cs typeface="Arial"/>
              </a:rPr>
              <a:t>WITH</a:t>
            </a:r>
            <a:r>
              <a:rPr sz="1600" b="1" spc="9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35" dirty="0">
                <a:solidFill>
                  <a:srgbClr val="375F92"/>
                </a:solidFill>
                <a:latin typeface="Arial"/>
                <a:cs typeface="Arial"/>
              </a:rPr>
              <a:t>IMPROVED</a:t>
            </a:r>
            <a:r>
              <a:rPr sz="1600" b="1" spc="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375F92"/>
                </a:solidFill>
                <a:latin typeface="Arial"/>
                <a:cs typeface="Arial"/>
              </a:rPr>
              <a:t>OUTCOMES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1537970" marR="68580">
              <a:lnSpc>
                <a:spcPct val="100000"/>
              </a:lnSpc>
              <a:spcBef>
                <a:spcPts val="1255"/>
              </a:spcBef>
            </a:pPr>
            <a:r>
              <a:rPr sz="1600" spc="-5" dirty="0">
                <a:latin typeface="Arial"/>
                <a:cs typeface="Arial"/>
              </a:rPr>
              <a:t>Optimizing malnutrition care in an Accountable Care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Organization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(ACO)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with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multiple hospitals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reduced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readmission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rates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27%</a:t>
            </a:r>
            <a:r>
              <a:rPr sz="1575" baseline="26455" dirty="0">
                <a:latin typeface="Arial"/>
                <a:cs typeface="Arial"/>
              </a:rPr>
              <a:t>1</a:t>
            </a:r>
            <a:endParaRPr sz="1575" baseline="26455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>
              <a:latin typeface="Arial"/>
              <a:cs typeface="Arial"/>
            </a:endParaRPr>
          </a:p>
          <a:p>
            <a:pPr marL="1537970" marR="461009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Supporting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early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nutritional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care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reduce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pressure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ulcer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incidence,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length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stay,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30-day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readmissions,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costs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care</a:t>
            </a:r>
            <a:r>
              <a:rPr sz="1575" spc="-7" baseline="26455" dirty="0">
                <a:latin typeface="Arial"/>
                <a:cs typeface="Arial"/>
              </a:rPr>
              <a:t>2</a:t>
            </a:r>
            <a:endParaRPr sz="1575" baseline="26455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Arial"/>
              <a:cs typeface="Arial"/>
            </a:endParaRPr>
          </a:p>
          <a:p>
            <a:pPr marL="1537970" marR="549275" algn="just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Arial"/>
                <a:cs typeface="Arial"/>
              </a:rPr>
              <a:t>Implementation of a nutrition-focused quality improvement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program resulted in over $4.8M in cost savings across four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hospitals</a:t>
            </a:r>
            <a:r>
              <a:rPr sz="1575" baseline="26455" dirty="0">
                <a:latin typeface="Arial"/>
                <a:cs typeface="Arial"/>
              </a:rPr>
              <a:t>3</a:t>
            </a:r>
            <a:endParaRPr sz="1575" baseline="2645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272" y="52578"/>
            <a:ext cx="78600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Quality</a:t>
            </a:r>
            <a:r>
              <a:rPr spc="215" dirty="0"/>
              <a:t> </a:t>
            </a:r>
            <a:r>
              <a:rPr spc="80" dirty="0"/>
              <a:t>Malnutrition</a:t>
            </a:r>
            <a:r>
              <a:rPr spc="300" dirty="0"/>
              <a:t> </a:t>
            </a:r>
            <a:r>
              <a:rPr spc="65" dirty="0"/>
              <a:t>Care</a:t>
            </a:r>
            <a:r>
              <a:rPr spc="215" dirty="0"/>
              <a:t> </a:t>
            </a:r>
            <a:r>
              <a:rPr spc="55" dirty="0"/>
              <a:t>Can</a:t>
            </a:r>
            <a:r>
              <a:rPr spc="215" dirty="0"/>
              <a:t> </a:t>
            </a:r>
            <a:r>
              <a:rPr spc="60" dirty="0"/>
              <a:t>Help</a:t>
            </a:r>
            <a:r>
              <a:rPr spc="229" dirty="0"/>
              <a:t> </a:t>
            </a:r>
            <a:r>
              <a:rPr spc="75" dirty="0"/>
              <a:t>Hospitals</a:t>
            </a:r>
            <a:r>
              <a:rPr spc="105" dirty="0"/>
              <a:t> </a:t>
            </a:r>
            <a:r>
              <a:rPr spc="75" dirty="0"/>
              <a:t>Achieve </a:t>
            </a:r>
            <a:r>
              <a:rPr spc="-650" dirty="0"/>
              <a:t> </a:t>
            </a:r>
            <a:r>
              <a:rPr spc="75" dirty="0"/>
              <a:t>National</a:t>
            </a:r>
            <a:r>
              <a:rPr spc="240" dirty="0"/>
              <a:t> </a:t>
            </a:r>
            <a:r>
              <a:rPr spc="75" dirty="0"/>
              <a:t>Quality</a:t>
            </a:r>
            <a:r>
              <a:rPr spc="215" dirty="0"/>
              <a:t> </a:t>
            </a:r>
            <a:r>
              <a:rPr spc="80" dirty="0"/>
              <a:t>Requirements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65175" y="1196822"/>
            <a:ext cx="776033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Optimal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malnutrition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care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reduces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adverse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patient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outcomes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for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which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hospitals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increasingly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face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penalties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from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Centers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for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Medicare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Medicaid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Services</a:t>
            </a:r>
            <a:r>
              <a:rPr sz="2000" b="1" dirty="0">
                <a:latin typeface="Arial"/>
                <a:cs typeface="Arial"/>
              </a:rPr>
              <a:t> (CMS):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112" y="2525267"/>
            <a:ext cx="2397760" cy="1257300"/>
          </a:xfrm>
          <a:prstGeom prst="rect">
            <a:avLst/>
          </a:prstGeom>
          <a:ln w="9144">
            <a:solidFill>
              <a:srgbClr val="1F487C"/>
            </a:solidFill>
          </a:ln>
        </p:spPr>
        <p:txBody>
          <a:bodyPr vert="horz" wrap="square" lIns="0" tIns="136525" rIns="0" bIns="0" rtlCol="0">
            <a:spAutoFit/>
          </a:bodyPr>
          <a:lstStyle/>
          <a:p>
            <a:pPr marL="222250" marR="216535" algn="ctr">
              <a:lnSpc>
                <a:spcPct val="100000"/>
              </a:lnSpc>
              <a:spcBef>
                <a:spcPts val="1075"/>
              </a:spcBef>
            </a:pP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Hospital </a:t>
            </a:r>
            <a:r>
              <a:rPr sz="1600" b="1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Readmissions </a:t>
            </a:r>
            <a:r>
              <a:rPr sz="1600" b="1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Reduction</a:t>
            </a:r>
            <a:r>
              <a:rPr sz="1600" b="1" spc="-5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Program: </a:t>
            </a:r>
            <a:r>
              <a:rPr sz="1600" b="1" spc="-43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3% penalty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7747" y="2525267"/>
            <a:ext cx="2399030" cy="1257300"/>
          </a:xfrm>
          <a:prstGeom prst="rect">
            <a:avLst/>
          </a:prstGeom>
          <a:ln w="9144">
            <a:solidFill>
              <a:srgbClr val="1F487C"/>
            </a:solidFill>
          </a:ln>
        </p:spPr>
        <p:txBody>
          <a:bodyPr vert="horz" wrap="square" lIns="0" tIns="136525" rIns="0" bIns="0" rtlCol="0">
            <a:spAutoFit/>
          </a:bodyPr>
          <a:lstStyle/>
          <a:p>
            <a:pPr marL="145415" marR="138430" indent="635" algn="ctr">
              <a:lnSpc>
                <a:spcPct val="100000"/>
              </a:lnSpc>
              <a:spcBef>
                <a:spcPts val="1075"/>
              </a:spcBef>
            </a:pP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Hospital-Acquired </a:t>
            </a:r>
            <a:r>
              <a:rPr sz="1600" b="1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Conditions</a:t>
            </a:r>
            <a:r>
              <a:rPr sz="1600" b="1" spc="-4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Reduction </a:t>
            </a:r>
            <a:r>
              <a:rPr sz="1600" b="1" spc="-43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Program:</a:t>
            </a:r>
            <a:endParaRPr sz="16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1%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penalty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0384" y="2525267"/>
            <a:ext cx="2400300" cy="1257300"/>
          </a:xfrm>
          <a:prstGeom prst="rect">
            <a:avLst/>
          </a:prstGeom>
          <a:ln w="9144">
            <a:solidFill>
              <a:srgbClr val="1F487C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348615" marR="339725" indent="-1905" algn="ctr">
              <a:lnSpc>
                <a:spcPct val="100000"/>
              </a:lnSpc>
              <a:spcBef>
                <a:spcPts val="114"/>
              </a:spcBef>
            </a:pP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Hospital Inpatient </a:t>
            </a:r>
            <a:r>
              <a:rPr sz="1600" b="1" spc="-434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Quality</a:t>
            </a:r>
            <a:r>
              <a:rPr sz="1600" b="1" spc="-4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Reporting </a:t>
            </a:r>
            <a:r>
              <a:rPr sz="1600" b="1" spc="-43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Program:</a:t>
            </a:r>
            <a:endParaRPr sz="1600">
              <a:latin typeface="Arial"/>
              <a:cs typeface="Arial"/>
            </a:endParaRPr>
          </a:p>
          <a:p>
            <a:pPr marL="156210" marR="149860" indent="635"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1/4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reduction</a:t>
            </a:r>
            <a:r>
              <a:rPr sz="16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market basket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update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7379" y="3947159"/>
            <a:ext cx="2399030" cy="1257300"/>
          </a:xfrm>
          <a:prstGeom prst="rect">
            <a:avLst/>
          </a:prstGeom>
          <a:ln w="9144">
            <a:solidFill>
              <a:srgbClr val="1F487C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155575" marR="149225" indent="635" algn="ctr">
              <a:lnSpc>
                <a:spcPct val="100000"/>
              </a:lnSpc>
              <a:spcBef>
                <a:spcPts val="1070"/>
              </a:spcBef>
            </a:pP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Hospital</a:t>
            </a:r>
            <a:r>
              <a:rPr sz="1600" b="1" spc="1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Outpatient </a:t>
            </a:r>
            <a:r>
              <a:rPr sz="1600" b="1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Reporting</a:t>
            </a:r>
            <a:r>
              <a:rPr sz="1600" b="1" spc="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Program: </a:t>
            </a:r>
            <a:r>
              <a:rPr sz="1600" b="1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1/4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reduction</a:t>
            </a:r>
            <a:r>
              <a:rPr sz="16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market basket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update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89347" y="3947159"/>
            <a:ext cx="2399030" cy="1257300"/>
          </a:xfrm>
          <a:prstGeom prst="rect">
            <a:avLst/>
          </a:prstGeom>
          <a:ln w="9144">
            <a:solidFill>
              <a:srgbClr val="1F487C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67640" marR="157480" algn="ctr">
              <a:lnSpc>
                <a:spcPct val="100000"/>
              </a:lnSpc>
            </a:pP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Hospital</a:t>
            </a:r>
            <a:r>
              <a:rPr sz="1600" b="1" spc="-5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Arial"/>
                <a:cs typeface="Arial"/>
              </a:rPr>
              <a:t>Value-Based </a:t>
            </a:r>
            <a:r>
              <a:rPr sz="1600" b="1" spc="-43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Purchasing</a:t>
            </a:r>
            <a:r>
              <a:rPr sz="1600" b="1" spc="-5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Arial"/>
                <a:cs typeface="Arial"/>
              </a:rPr>
              <a:t>Program: </a:t>
            </a:r>
            <a:r>
              <a:rPr sz="1600" b="1" spc="-43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2%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penalty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3008" y="5318850"/>
            <a:ext cx="8075930" cy="75819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2000" b="1" spc="-5" dirty="0">
                <a:latin typeface="Arial"/>
                <a:cs typeface="Arial"/>
              </a:rPr>
              <a:t>Private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payers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have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established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similar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efforts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5" dirty="0">
                <a:latin typeface="Arial"/>
                <a:cs typeface="Arial"/>
              </a:rPr>
              <a:t> incentivize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better</a:t>
            </a:r>
            <a:endParaRPr sz="2000">
              <a:latin typeface="Arial"/>
              <a:cs typeface="Arial"/>
            </a:endParaRPr>
          </a:p>
          <a:p>
            <a:pPr marL="5715" algn="ctr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Arial"/>
                <a:cs typeface="Arial"/>
              </a:rPr>
              <a:t>care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outcomes.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1308" y="3345637"/>
            <a:ext cx="49625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solidFill>
                  <a:srgbClr val="375F92"/>
                </a:solidFill>
                <a:latin typeface="Segoe UI"/>
                <a:cs typeface="Segoe UI"/>
              </a:rPr>
              <a:t>Background</a:t>
            </a:r>
            <a:r>
              <a:rPr sz="3600" spc="-20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on</a:t>
            </a:r>
            <a:r>
              <a:rPr sz="3600" spc="-20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the</a:t>
            </a:r>
            <a:r>
              <a:rPr sz="3600" spc="-20" dirty="0">
                <a:solidFill>
                  <a:srgbClr val="375F92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375F92"/>
                </a:solidFill>
                <a:latin typeface="Segoe UI"/>
                <a:cs typeface="Segoe UI"/>
              </a:rPr>
              <a:t>MQii</a:t>
            </a:r>
            <a:endParaRPr sz="3600">
              <a:latin typeface="Segoe UI"/>
              <a:cs typeface="Segoe U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17EFBDA95B2B46B0A6866E0540268C" ma:contentTypeVersion="12" ma:contentTypeDescription="Create a new document." ma:contentTypeScope="" ma:versionID="5bb6df7e469824f34758c69ef4fe3622">
  <xsd:schema xmlns:xsd="http://www.w3.org/2001/XMLSchema" xmlns:xs="http://www.w3.org/2001/XMLSchema" xmlns:p="http://schemas.microsoft.com/office/2006/metadata/properties" xmlns:ns2="dd8ec8d9-3d88-43f6-89ef-3f3e008921ba" xmlns:ns3="e7dc5524-a1ce-4623-873e-957bfb0e89d8" targetNamespace="http://schemas.microsoft.com/office/2006/metadata/properties" ma:root="true" ma:fieldsID="207c9e32acded35fed49308746568ef3" ns2:_="" ns3:_="">
    <xsd:import namespace="dd8ec8d9-3d88-43f6-89ef-3f3e008921ba"/>
    <xsd:import namespace="e7dc5524-a1ce-4623-873e-957bfb0e89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8ec8d9-3d88-43f6-89ef-3f3e00892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c5524-a1ce-4623-873e-957bfb0e89d8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D859C4-B764-44E3-B16C-A57F19DFC3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3281E4-412C-4B2C-9519-5782C6EE609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1789327-0AEB-4C53-B89A-EF16DC6E96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8ec8d9-3d88-43f6-89ef-3f3e008921ba"/>
    <ds:schemaRef ds:uri="e7dc5524-a1ce-4623-873e-957bfb0e8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A20EA72-7AF5-466C-BF06-B3296A70750D}">
  <ds:schemaRefs>
    <ds:schemaRef ds:uri="http://www.w3.org/XML/1998/namespace"/>
    <ds:schemaRef ds:uri="http://schemas.microsoft.com/office/2006/metadata/properties"/>
    <ds:schemaRef ds:uri="http://purl.org/dc/elements/1.1/"/>
    <ds:schemaRef ds:uri="dd8ec8d9-3d88-43f6-89ef-3f3e008921b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7dc5524-a1ce-4623-873e-957bfb0e89d8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2155</Words>
  <Application>Microsoft Office PowerPoint</Application>
  <PresentationFormat>On-screen Show (4:3)</PresentationFormat>
  <Paragraphs>280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Introduction to the Malnutrition  Quality Improvement Initiative  (MQii)</vt:lpstr>
      <vt:lpstr>Overview</vt:lpstr>
      <vt:lpstr>PowerPoint Presentation</vt:lpstr>
      <vt:lpstr>Malnutrition Is a Highly Prevalent Condition</vt:lpstr>
      <vt:lpstr>Malnutrition Poses a Significant Burden to Patients and  Hospitals</vt:lpstr>
      <vt:lpstr>Malnutrition Contributes to High Healthcare Costs</vt:lpstr>
      <vt:lpstr>Addressing Malnutrition Can Improve Patient  Outcomes and Lower Costs</vt:lpstr>
      <vt:lpstr>Quality Malnutrition Care Can Help Hospitals Achieve  National Quality Requirements</vt:lpstr>
      <vt:lpstr>Background on the MQii</vt:lpstr>
      <vt:lpstr>What is the MQii?</vt:lpstr>
      <vt:lpstr>The MQii Provides a Dual-Pronged Approach to Achieve Malnutrition Standards of Care</vt:lpstr>
      <vt:lpstr>The Toolkit Offers Start-to-Finish Guidance for Your Entire Interdisciplinary Care Team</vt:lpstr>
      <vt:lpstr>MQii Tools Reflect Best Practices across the  Malnutrition Care Continuum</vt:lpstr>
      <vt:lpstr>MQii Supports Establishment of Interdisciplinary Teams to Address Malnutrition Care Gaps</vt:lpstr>
      <vt:lpstr>Both Components of the Initiative are Grounded in Multi-Stakeholder Support</vt:lpstr>
      <vt:lpstr>PowerPoint Presentation</vt:lpstr>
      <vt:lpstr>Early Testing Results for the eCQMs and the Toolkit  Were Positive</vt:lpstr>
      <vt:lpstr>Nationwide Learning Collaborative Supports  Expanded Use of MQii Toolkit and eCQMs</vt:lpstr>
      <vt:lpstr>Testimony from Participating Learning Collaborative  Sites</vt:lpstr>
      <vt:lpstr>MQii Continues to Expand to More Hospitals</vt:lpstr>
      <vt:lpstr>Opportunities to Engage in the MQii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Paskey</dc:creator>
  <cp:lastModifiedBy>Angel Valladares</cp:lastModifiedBy>
  <cp:revision>2</cp:revision>
  <dcterms:created xsi:type="dcterms:W3CDTF">2021-02-18T22:38:20Z</dcterms:created>
  <dcterms:modified xsi:type="dcterms:W3CDTF">2021-03-19T03:07:25Z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2021-02-18T00:00:00Z</vt:filetime>
  </property>
  <property fmtid="{D5CDD505-2E9C-101B-9397-08002B2CF9AE}" pid="5" name="ContentTypeId">
    <vt:lpwstr>0x010100F617EFBDA95B2B46B0A6866E0540268C</vt:lpwstr>
  </property>
</Properties>
</file>